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8" r:id="rId1"/>
  </p:sldMasterIdLst>
  <p:sldIdLst>
    <p:sldId id="256" r:id="rId2"/>
    <p:sldId id="257" r:id="rId3"/>
    <p:sldId id="273" r:id="rId4"/>
    <p:sldId id="258" r:id="rId5"/>
    <p:sldId id="274" r:id="rId6"/>
    <p:sldId id="276" r:id="rId7"/>
    <p:sldId id="277" r:id="rId8"/>
    <p:sldId id="280" r:id="rId9"/>
    <p:sldId id="259" r:id="rId10"/>
    <p:sldId id="275" r:id="rId11"/>
    <p:sldId id="261" r:id="rId12"/>
    <p:sldId id="264" r:id="rId13"/>
    <p:sldId id="265" r:id="rId14"/>
    <p:sldId id="267" r:id="rId15"/>
    <p:sldId id="279" r:id="rId16"/>
    <p:sldId id="283" r:id="rId17"/>
    <p:sldId id="284" r:id="rId18"/>
    <p:sldId id="285" r:id="rId19"/>
    <p:sldId id="286" r:id="rId20"/>
    <p:sldId id="287" r:id="rId21"/>
    <p:sldId id="281" r:id="rId22"/>
    <p:sldId id="282" r:id="rId23"/>
    <p:sldId id="278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757" autoAdjust="0"/>
    <p:restoredTop sz="94660"/>
  </p:normalViewPr>
  <p:slideViewPr>
    <p:cSldViewPr>
      <p:cViewPr varScale="1">
        <p:scale>
          <a:sx n="104" d="100"/>
          <a:sy n="104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39D2BFE-E9C6-4E3D-A35C-C02BDA3A52CA}" type="datetimeFigureOut">
              <a:rPr lang="ru-RU" smtClean="0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3A4D2D-B01E-4C45-A70D-3D4C2049E06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4DC4F69-3729-4156-9A39-16FCD47312BC}" type="datetimeFigureOut">
              <a:rPr lang="ru-RU" smtClean="0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068270-8835-41C2-8680-E5B534DC7B9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72F8989-D46C-4AA7-A06C-2D9CE5884640}" type="datetimeFigureOut">
              <a:rPr lang="ru-RU" smtClean="0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AD359A-2B76-4818-95AA-90D9F2BE7C3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fld id="{1630BC48-1368-469E-A708-B7DCA64BAE24}" type="datetimeFigureOut">
              <a:rPr lang="ru-RU" smtClean="0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5629B3E6-35C8-4D10-8B21-741EA8D8974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665E671-C038-4453-B0F9-AD3AC04E0BE8}" type="datetimeFigureOut">
              <a:rPr lang="ru-RU" smtClean="0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CD0CFD-ACF8-42BA-B682-9881D5F26F5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15D9082-8625-4041-B880-596472388FFE}" type="datetimeFigureOut">
              <a:rPr lang="ru-RU" smtClean="0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93C159-068B-4635-B040-A0BE2244EE5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42401C-B4CE-46A7-B85F-4B22C96F42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F307C0B-B6E7-43EE-AD74-FE951EEC9FA3}" type="datetimeFigureOut">
              <a:rPr lang="ru-RU" smtClean="0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7DE5491-A6FE-4697-9016-016434452F4A}" type="datetimeFigureOut">
              <a:rPr lang="ru-RU" smtClean="0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93A5B-75FF-4095-96BC-6E317833EAF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344A2A7-7F53-4358-9D47-01FB4BA18517}" type="datetimeFigureOut">
              <a:rPr lang="ru-RU" smtClean="0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541EFE-E378-4015-8AB7-6A57CEEB7F6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fld id="{D303BE7B-3050-4173-B7F5-83C780F50DE6}" type="datetimeFigureOut">
              <a:rPr lang="ru-RU" smtClean="0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EC575F3-0D9C-4ED4-9DAE-0A6189AC78F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6DF7113-6B81-474E-83CC-4D0BB8168824}" type="datetimeFigureOut">
              <a:rPr lang="ru-RU" smtClean="0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F0C0145-3F12-4FE7-A357-B4C112BF95F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5D750B27-3E22-45BB-B0EA-55A6F0E9DBFC}" type="datetimeFigureOut">
              <a:rPr lang="ru-RU" smtClean="0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0E042E05-004A-48D7-9D19-BC9F9B2AFA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336_%D0%B3%D0%BE%D0%B4_%D0%B4%D0%BE_%D0%BD._%D1%8D." TargetMode="External"/><Relationship Id="rId2" Type="http://schemas.openxmlformats.org/officeDocument/2006/relationships/hyperlink" Target="http://ru.wikipedia.org/wiki/382_%D0%B3%D0%BE%D0%B4_%D0%B4%D0%BE_%D0%BD._%D1%8D.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5357826"/>
            <a:ext cx="8186738" cy="1000112"/>
          </a:xfrm>
        </p:spPr>
        <p:txBody>
          <a:bodyPr/>
          <a:lstStyle/>
          <a:p>
            <a:pPr marL="63500"/>
            <a:r>
              <a:rPr lang="ru-RU" b="1" dirty="0" smtClean="0">
                <a:solidFill>
                  <a:srgbClr val="FFFF00"/>
                </a:solidFill>
              </a:rPr>
              <a:t>Цель урока</a:t>
            </a:r>
            <a:r>
              <a:rPr lang="ru-RU" dirty="0" smtClean="0">
                <a:solidFill>
                  <a:srgbClr val="FFFF00"/>
                </a:solidFill>
              </a:rPr>
              <a:t>: </a:t>
            </a:r>
            <a:r>
              <a:rPr lang="ru-RU" b="1" dirty="0" smtClean="0">
                <a:solidFill>
                  <a:srgbClr val="FFFF00"/>
                </a:solidFill>
              </a:rPr>
              <a:t> </a:t>
            </a:r>
            <a:r>
              <a:rPr lang="ru-RU" dirty="0" smtClean="0">
                <a:solidFill>
                  <a:srgbClr val="FFFF00"/>
                </a:solidFill>
              </a:rPr>
              <a:t>повторение и систематизация знаний, умений и навыков  по теме «</a:t>
            </a:r>
            <a:r>
              <a:rPr lang="ru-RU" b="1" dirty="0" smtClean="0">
                <a:solidFill>
                  <a:srgbClr val="FFFF00"/>
                </a:solidFill>
              </a:rPr>
              <a:t>Запад против Востока: македонские завоевания</a:t>
            </a:r>
            <a:r>
              <a:rPr lang="ru-RU" dirty="0" smtClean="0">
                <a:solidFill>
                  <a:srgbClr val="FFFF00"/>
                </a:solidFill>
              </a:rPr>
              <a:t>»</a:t>
            </a:r>
          </a:p>
          <a:p>
            <a:pPr marL="63500"/>
            <a:endParaRPr lang="ru-RU" dirty="0" smtClean="0"/>
          </a:p>
        </p:txBody>
      </p:sp>
      <p:sp>
        <p:nvSpPr>
          <p:cNvPr id="5122" name="Заголовок 1"/>
          <p:cNvSpPr>
            <a:spLocks noGrp="1"/>
          </p:cNvSpPr>
          <p:nvPr>
            <p:ph type="ctrTitle"/>
          </p:nvPr>
        </p:nvSpPr>
        <p:spPr>
          <a:xfrm>
            <a:off x="457200" y="571480"/>
            <a:ext cx="8458200" cy="2071708"/>
          </a:xfrm>
        </p:spPr>
        <p:txBody>
          <a:bodyPr/>
          <a:lstStyle/>
          <a:p>
            <a:r>
              <a:rPr lang="ru-RU" sz="4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Урок повторения и обобщения </a:t>
            </a:r>
            <a:br>
              <a:rPr lang="ru-RU" sz="4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</a:br>
            <a:r>
              <a:rPr lang="ru-RU" sz="4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в 5 классе по теме:</a:t>
            </a:r>
            <a:r>
              <a:rPr lang="ru-RU" sz="40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40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</a:br>
            <a:r>
              <a:rPr lang="ru-RU" sz="40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ru-RU" sz="4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Запад против Востока: македонские завоевания</a:t>
            </a:r>
            <a:r>
              <a:rPr lang="ru-RU" sz="40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»</a:t>
            </a:r>
          </a:p>
        </p:txBody>
      </p:sp>
      <p:pic>
        <p:nvPicPr>
          <p:cNvPr id="1027" name="Picture 3" descr="D:\Documents and Settings\Admin\Рабочий стол\ГРЕЦИЯ\ПОХОДЫ - КАРТИНКИ\makedonsky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2571744"/>
            <a:ext cx="3143272" cy="2857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Documents and Settings\Admin\Рабочий стол\СКЛАД ИСТОРИЯ\ЭЛЕКТРОННЫЕ КАРТЫ\КАРТЫ ПО ИСТОРИИ ДРЕВНЕГО МИРА\poxodofalex.gif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220" y="357166"/>
            <a:ext cx="8658977" cy="6357982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D:\Documents and Settings\Admin\Рабочий стол\ГРЕЦИЯ\ПОХОДЫ - КАРТИНКИ\i_12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428736"/>
            <a:ext cx="8001056" cy="3000396"/>
          </a:xfrm>
          <a:prstGeom prst="rect">
            <a:avLst/>
          </a:prstGeom>
          <a:noFill/>
        </p:spPr>
      </p:pic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Порт «Математический»</a:t>
            </a:r>
            <a:endParaRPr lang="ru-RU" dirty="0" smtClean="0">
              <a:solidFill>
                <a:srgbClr val="FFFF00"/>
              </a:solidFill>
            </a:endParaRPr>
          </a:p>
        </p:txBody>
      </p:sp>
      <p:sp>
        <p:nvSpPr>
          <p:cNvPr id="10243" name="Содержимое 2"/>
          <p:cNvSpPr>
            <a:spLocks noGrp="1"/>
          </p:cNvSpPr>
          <p:nvPr>
            <p:ph sz="half" idx="1"/>
          </p:nvPr>
        </p:nvSpPr>
        <p:spPr>
          <a:xfrm>
            <a:off x="357158" y="4000504"/>
            <a:ext cx="8543956" cy="238124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ru-RU" dirty="0" smtClean="0">
              <a:solidFill>
                <a:srgbClr val="FF0000"/>
              </a:solidFill>
            </a:endParaRPr>
          </a:p>
          <a:p>
            <a:r>
              <a:rPr lang="ru-RU" b="1" u="sng" dirty="0" smtClean="0">
                <a:solidFill>
                  <a:srgbClr val="FFFF00"/>
                </a:solidFill>
              </a:rPr>
              <a:t>Задача 1.</a:t>
            </a:r>
            <a:r>
              <a:rPr lang="ru-RU" b="1" dirty="0" smtClean="0">
                <a:solidFill>
                  <a:srgbClr val="FFFF00"/>
                </a:solidFill>
              </a:rPr>
              <a:t> Посчитайте сколько лет длился поход Александра Македонского на Восток.</a:t>
            </a:r>
          </a:p>
          <a:p>
            <a:r>
              <a:rPr lang="ru-RU" b="1" u="sng" dirty="0" smtClean="0">
                <a:solidFill>
                  <a:srgbClr val="FFFF00"/>
                </a:solidFill>
              </a:rPr>
              <a:t>Задача 2.</a:t>
            </a:r>
            <a:r>
              <a:rPr lang="ru-RU" b="1" dirty="0" smtClean="0">
                <a:solidFill>
                  <a:srgbClr val="FFFF00"/>
                </a:solidFill>
              </a:rPr>
              <a:t> Посчитайте сколько персидских воинов приходилось на одного македонского воина в сражении при </a:t>
            </a:r>
            <a:r>
              <a:rPr lang="ru-RU" b="1" dirty="0" err="1" smtClean="0">
                <a:solidFill>
                  <a:srgbClr val="FFFF00"/>
                </a:solidFill>
              </a:rPr>
              <a:t>Гавгамелах</a:t>
            </a:r>
            <a:r>
              <a:rPr lang="ru-RU" b="1" dirty="0" smtClean="0">
                <a:solidFill>
                  <a:srgbClr val="FFFF00"/>
                </a:solidFill>
              </a:rPr>
              <a:t>.</a:t>
            </a:r>
          </a:p>
          <a:p>
            <a:pPr>
              <a:buFont typeface="Georgia" pitchFamily="18" charset="0"/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5216541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FFFF00"/>
                </a:solidFill>
              </a:rPr>
              <a:t>	</a:t>
            </a:r>
            <a:r>
              <a:rPr lang="ru-RU" b="1" dirty="0" smtClean="0">
                <a:solidFill>
                  <a:schemeClr val="accent5"/>
                </a:solidFill>
              </a:rPr>
              <a:t>Известно, что греки подарили всему миру алфавит, в котором уже были гласные буквы. На уроках геометрии и физики вы будете его использовать. Давайте попробуем потренироваться в чтении греческих букв.  </a:t>
            </a:r>
          </a:p>
          <a:p>
            <a:pPr>
              <a:buFont typeface="Georgia" pitchFamily="18" charset="0"/>
              <a:buNone/>
            </a:pPr>
            <a:r>
              <a:rPr lang="ru-RU" b="1" dirty="0" smtClean="0">
                <a:solidFill>
                  <a:schemeClr val="accent5"/>
                </a:solidFill>
              </a:rPr>
              <a:t>   Прочитайте,  и попробуйте узнать написанное по-гречески слово, которое вы получили на карточке, при помощи греческого алфавита. </a:t>
            </a:r>
          </a:p>
          <a:p>
            <a:pPr algn="ctr">
              <a:buFont typeface="Georgia" pitchFamily="18" charset="0"/>
              <a:buNone/>
            </a:pPr>
            <a:r>
              <a:rPr lang="ru-RU" sz="3200" b="1" u="sng" dirty="0" smtClean="0">
                <a:solidFill>
                  <a:schemeClr val="bg1"/>
                </a:solidFill>
              </a:rPr>
              <a:t>«</a:t>
            </a:r>
            <a:r>
              <a:rPr lang="en-US" sz="3200" b="1" u="sng" dirty="0" smtClean="0">
                <a:solidFill>
                  <a:schemeClr val="bg1"/>
                </a:solidFill>
              </a:rPr>
              <a:t>MNHMOCYNHA</a:t>
            </a:r>
            <a:r>
              <a:rPr lang="ru-RU" sz="3200" b="1" u="sng" dirty="0" smtClean="0">
                <a:solidFill>
                  <a:schemeClr val="bg1"/>
                </a:solidFill>
              </a:rPr>
              <a:t>»</a:t>
            </a:r>
          </a:p>
          <a:p>
            <a:pPr>
              <a:buFont typeface="Georgia" pitchFamily="18" charset="0"/>
              <a:buNone/>
            </a:pPr>
            <a:endParaRPr lang="ru-RU" b="1" dirty="0" smtClean="0">
              <a:solidFill>
                <a:srgbClr val="FFFF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500"/>
            <a:ext cx="8229600" cy="1071563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FF00"/>
                </a:solidFill>
              </a:rPr>
              <a:t>Порт  «Лингвистический»</a:t>
            </a:r>
            <a:r>
              <a:rPr lang="ru-RU" dirty="0" smtClean="0">
                <a:solidFill>
                  <a:srgbClr val="FFFF00"/>
                </a:solidFill>
              </a:rPr>
              <a:t/>
            </a:r>
            <a:br>
              <a:rPr lang="ru-RU" dirty="0" smtClean="0">
                <a:solidFill>
                  <a:srgbClr val="FFFF00"/>
                </a:solidFill>
              </a:rPr>
            </a:b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12292" name="Picture 1" descr="C:\Documents and Settings\Shkola\Рабочий стол\Мои рисунки\муз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5357826"/>
            <a:ext cx="5000660" cy="1028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313" y="500063"/>
          <a:ext cx="8429625" cy="6149981"/>
        </p:xfrm>
        <a:graphic>
          <a:graphicData uri="http://schemas.openxmlformats.org/drawingml/2006/table">
            <a:tbl>
              <a:tblPr/>
              <a:tblGrid>
                <a:gridCol w="1404937"/>
                <a:gridCol w="1404938"/>
                <a:gridCol w="1404937"/>
                <a:gridCol w="1404938"/>
                <a:gridCol w="1404937"/>
                <a:gridCol w="1404938"/>
              </a:tblGrid>
              <a:tr h="835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Строчные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буквы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Прописные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буквы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Название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букв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Строчные</a:t>
                      </a:r>
                      <a:b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буквы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Прописные</a:t>
                      </a:r>
                      <a:b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буквы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Название</a:t>
                      </a:r>
                      <a:b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букв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2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α</a:t>
                      </a: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Α</a:t>
                      </a: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альфа</a:t>
                      </a: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ν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Ν</a:t>
                      </a: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ню</a:t>
                      </a: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2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β</a:t>
                      </a: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Β</a:t>
                      </a: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бэта</a:t>
                      </a: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ξ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Ξ</a:t>
                      </a: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кси</a:t>
                      </a: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2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γ</a:t>
                      </a: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Γ</a:t>
                      </a: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гамма</a:t>
                      </a: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ο</a:t>
                      </a: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Ο</a:t>
                      </a: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омикрон</a:t>
                      </a: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2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δ</a:t>
                      </a: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Δ</a:t>
                      </a: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дельта</a:t>
                      </a: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π</a:t>
                      </a: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Π</a:t>
                      </a: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пи</a:t>
                      </a: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2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ε</a:t>
                      </a: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Ε</a:t>
                      </a: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эпсилон</a:t>
                      </a: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ρ</a:t>
                      </a: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Ρ</a:t>
                      </a: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</a:t>
                      </a: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2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ζ</a:t>
                      </a: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Ζ</a:t>
                      </a: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дзета</a:t>
                      </a: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σ</a:t>
                      </a: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Σ</a:t>
                      </a: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сигма</a:t>
                      </a: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2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η</a:t>
                      </a: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Η</a:t>
                      </a: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эта</a:t>
                      </a: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τ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Τ</a:t>
                      </a: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тау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2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θ</a:t>
                      </a: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Θ</a:t>
                      </a: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тэта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υ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Υ</a:t>
                      </a: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ипсилон</a:t>
                      </a: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2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ι</a:t>
                      </a: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Ι</a:t>
                      </a: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йота</a:t>
                      </a: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φ</a:t>
                      </a: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Φ</a:t>
                      </a: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</a:t>
                      </a: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2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κ</a:t>
                      </a: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Κ</a:t>
                      </a: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каппа</a:t>
                      </a: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χ</a:t>
                      </a: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Χ</a:t>
                      </a: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хи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2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λ</a:t>
                      </a: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Λ</a:t>
                      </a: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лямбда</a:t>
                      </a: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ψ</a:t>
                      </a: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Ψ</a:t>
                      </a: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пси</a:t>
                      </a: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2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μ</a:t>
                      </a: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Μ</a:t>
                      </a: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мю</a:t>
                      </a: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ω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Ω</a:t>
                      </a: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омега</a:t>
                      </a:r>
                    </a:p>
                  </a:txBody>
                  <a:tcPr marL="8709" marR="8709" marT="8709" marB="8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39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000">
                <a:solidFill>
                  <a:srgbClr val="000000"/>
                </a:solidFill>
                <a:cs typeface="Times New Roman" pitchFamily="18" charset="0"/>
              </a:rPr>
              <a:t>ГРЕЧЕСКИЙ АЛФАВИТ</a:t>
            </a:r>
            <a:endParaRPr lang="ru-RU" sz="1100"/>
          </a:p>
          <a:p>
            <a:pPr eaLnBrk="0" hangingPunct="0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85938"/>
            <a:ext cx="8229600" cy="4787900"/>
          </a:xfrm>
        </p:spPr>
        <p:txBody>
          <a:bodyPr>
            <a:normAutofit lnSpcReduction="10000"/>
          </a:bodyPr>
          <a:lstStyle/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dirty="0" smtClean="0"/>
              <a:t>	</a:t>
            </a:r>
            <a:r>
              <a:rPr lang="ru-RU" b="1" u="sng" dirty="0" smtClean="0">
                <a:solidFill>
                  <a:srgbClr val="FFFF00"/>
                </a:solidFill>
              </a:rPr>
              <a:t>Задание :</a:t>
            </a:r>
            <a:r>
              <a:rPr lang="ru-RU" b="1" dirty="0" smtClean="0">
                <a:solidFill>
                  <a:srgbClr val="FFFF00"/>
                </a:solidFill>
              </a:rPr>
              <a:t> Как характеризуют Александра Македонского его изречения и поступки: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b="1" dirty="0" smtClean="0">
                <a:solidFill>
                  <a:srgbClr val="FFFF00"/>
                </a:solidFill>
              </a:rPr>
              <a:t>«Нет ничего более рабского, чем роскошь и нега, и ничего более царственного, чем труд».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b="1" dirty="0" smtClean="0">
                <a:solidFill>
                  <a:srgbClr val="FFFF00"/>
                </a:solidFill>
              </a:rPr>
              <a:t>«Для смелых нет никакой преграды, а для трусов нет никакой опоры».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b="1" dirty="0" smtClean="0">
                <a:solidFill>
                  <a:srgbClr val="FFFF00"/>
                </a:solidFill>
              </a:rPr>
              <a:t>Историк пишет, что, захватив в плен семью персидского царя Дария, Александр Македонский не только не лишил ее почестей и слуг, а даже увеличил расходы на ее содержание. Павших в бою персидских воинов он разрешил похоронить с почестями.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38"/>
            <a:ext cx="8229600" cy="1000125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FF00"/>
                </a:solidFill>
              </a:rPr>
              <a:t>Порт «Исторический»</a:t>
            </a:r>
            <a:br>
              <a:rPr lang="ru-RU" b="1" dirty="0" smtClean="0">
                <a:solidFill>
                  <a:srgbClr val="FFFF00"/>
                </a:solidFill>
              </a:rPr>
            </a:b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15364" name="Picture 1" descr="C:\Documents and Settings\Shkola\Рабочий стол\Мои рисунки\афин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428625"/>
            <a:ext cx="814388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Прокомментируйте </a:t>
            </a:r>
            <a:r>
              <a:rPr lang="ru-RU" b="1" dirty="0" smtClean="0">
                <a:solidFill>
                  <a:srgbClr val="FFFF00"/>
                </a:solidFill>
              </a:rPr>
              <a:t>схему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2050" name="Picture 2" descr="D:\Documents and Settings\Admin\Рабочий стол\ГРЕЦИЯ\СХЕМЫ\ЧЕРТЫ АЛЕКСАНДР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439895"/>
            <a:ext cx="7000924" cy="47402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  <a:softEdge rad="635000"/>
          </a:effectLst>
          <a:scene3d>
            <a:camera prst="obliqueBottomLeft"/>
            <a:lightRig rig="threePt" dir="t"/>
          </a:scene3d>
          <a:sp3d>
            <a:bevelT w="101600" prst="riblet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Порт «Картографический»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4098" name="Picture 2" descr="D:\Documents and Settings\Admin\Рабочий стол\ГРЕЦИЯ\КОНТУРЫ\КОНТУР ПОХОД АЛЕКСАНДРА 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524000"/>
            <a:ext cx="7143800" cy="48173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Порт «Развал»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</a:rPr>
              <a:t>Покажите на карте на какие части распалась империя Александра Македонского после его смерти.</a:t>
            </a:r>
            <a:endParaRPr lang="ru-RU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Рисунок4"/>
          <p:cNvPicPr>
            <a:picLocks noChangeAspect="1" noChangeArrowheads="1"/>
          </p:cNvPicPr>
          <p:nvPr/>
        </p:nvPicPr>
        <p:blipFill>
          <a:blip r:embed="rId2" cstate="print">
            <a:lum bright="6000" contrast="12000"/>
          </a:blip>
          <a:srcRect/>
          <a:stretch>
            <a:fillRect/>
          </a:stretch>
        </p:blipFill>
        <p:spPr bwMode="auto">
          <a:xfrm>
            <a:off x="500034" y="571480"/>
            <a:ext cx="8143932" cy="5572164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D:\Documents and Settings\Admin\Рабочий стол\СКЛАД ИСТОРИЯ\ЭЛЕКТРОННЫЕ КАРТЫ\АТЛАС ИСТОРИЯ ДРЕВНЕГО МИРА\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571480"/>
            <a:ext cx="8747400" cy="55721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http://www.edetika.ru/images/stories/mnemozina2.p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785926"/>
            <a:ext cx="7643866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000108"/>
            <a:ext cx="8229600" cy="1143008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000" dirty="0" smtClean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FFFF00"/>
                </a:solidFill>
              </a:rPr>
              <a:t>Клио, Каллиопа, Мельпомена, Терпсихора, Талия, Эрато, </a:t>
            </a:r>
            <a:br>
              <a:rPr lang="ru-RU" sz="3600" b="1" dirty="0" smtClean="0">
                <a:solidFill>
                  <a:srgbClr val="FFFF00"/>
                </a:solidFill>
              </a:rPr>
            </a:br>
            <a:r>
              <a:rPr lang="ru-RU" sz="3600" b="1" dirty="0" err="1" smtClean="0">
                <a:solidFill>
                  <a:srgbClr val="FFFF00"/>
                </a:solidFill>
              </a:rPr>
              <a:t>Эвтерпа</a:t>
            </a:r>
            <a:r>
              <a:rPr lang="ru-RU" sz="3600" b="1" dirty="0" smtClean="0">
                <a:solidFill>
                  <a:srgbClr val="FFFF00"/>
                </a:solidFill>
              </a:rPr>
              <a:t>, Урания, Полигимния - </a:t>
            </a:r>
            <a:r>
              <a:rPr lang="ru-RU" sz="3600" b="1" i="1" u="sng" dirty="0" smtClean="0">
                <a:solidFill>
                  <a:srgbClr val="FFFF00"/>
                </a:solidFill>
              </a:rPr>
              <a:t>МУЗЫ</a:t>
            </a:r>
            <a:r>
              <a:rPr lang="ru-RU" sz="2000" b="1" i="1" u="sng" dirty="0" smtClean="0">
                <a:solidFill>
                  <a:srgbClr val="FFFF00"/>
                </a:solidFill>
              </a:rPr>
              <a:t/>
            </a:r>
            <a:br>
              <a:rPr lang="ru-RU" sz="2000" b="1" i="1" u="sng" dirty="0" smtClean="0">
                <a:solidFill>
                  <a:srgbClr val="FFFF00"/>
                </a:solidFill>
              </a:rPr>
            </a:br>
            <a:endParaRPr lang="ru-RU" sz="2200" b="1" i="1" u="sng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Прокомментируйте </a:t>
            </a:r>
            <a:r>
              <a:rPr lang="ru-RU" b="1" dirty="0" smtClean="0">
                <a:solidFill>
                  <a:srgbClr val="FFFF00"/>
                </a:solidFill>
              </a:rPr>
              <a:t>схему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1026" name="Picture 2" descr="D:\Documents and Settings\Admin\Рабочий стол\ГРЕЦИЯ\СХЕМЫ\ПРИЧИНЫ РАЗВАЛА ИМПЕРИИ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643050"/>
            <a:ext cx="7000924" cy="46375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524000"/>
          <a:ext cx="8229600" cy="50292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82296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 </a:t>
                      </a: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Идея общегреческого похода против Персии пришла…</a:t>
                      </a:r>
                    </a:p>
                    <a:p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а) Александру б) Филиппу в) Демосфену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2. </a:t>
                      </a: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Великий поход Александра Македонского</a:t>
                      </a:r>
                      <a:r>
                        <a:rPr lang="ru-RU" sz="2000" b="1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на Восток начался в…</a:t>
                      </a: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а) 336 </a:t>
                      </a:r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г. до н.э.  б) </a:t>
                      </a: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330 </a:t>
                      </a:r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г. до н.э.  в) </a:t>
                      </a: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334 </a:t>
                      </a:r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г. до н.э.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3. </a:t>
                      </a: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</a:t>
                      </a:r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333 </a:t>
                      </a: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до н.э. произошло сражение при…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а) </a:t>
                      </a:r>
                      <a:r>
                        <a:rPr lang="ru-RU" sz="20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Иссе</a:t>
                      </a: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б)</a:t>
                      </a:r>
                      <a:r>
                        <a:rPr lang="ru-RU" sz="2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Гранике</a:t>
                      </a: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в) </a:t>
                      </a:r>
                      <a:r>
                        <a:rPr lang="ru-RU" sz="20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Гавгамелах</a:t>
                      </a:r>
                      <a:endParaRPr lang="ru-RU" sz="20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Сколько времени длилась осада войсками Александра города Тир?</a:t>
                      </a:r>
                    </a:p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а) 1 месяц б)7 месяцев в) 1 год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5. </a:t>
                      </a: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Александр был провозглашён</a:t>
                      </a:r>
                      <a:r>
                        <a:rPr lang="ru-RU" sz="2000" b="1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сыном бога Ра после … </a:t>
                      </a: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а) захвата Египта</a:t>
                      </a:r>
                      <a:r>
                        <a:rPr lang="ru-RU" sz="2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 </a:t>
                      </a: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б) входа</a:t>
                      </a:r>
                      <a:r>
                        <a:rPr lang="ru-RU" sz="2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в Вавилон  </a:t>
                      </a: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в)</a:t>
                      </a:r>
                      <a:r>
                        <a:rPr lang="ru-RU" sz="2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своей смерти</a:t>
                      </a:r>
                      <a:endParaRPr lang="ru-RU" sz="20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6. </a:t>
                      </a: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Полный разгром армии Дария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III</a:t>
                      </a: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наступил после сражения при …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а) Тире б) </a:t>
                      </a:r>
                      <a:r>
                        <a:rPr lang="ru-RU" sz="20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Гавгамелах</a:t>
                      </a:r>
                      <a:r>
                        <a:rPr lang="ru-RU" sz="2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в) </a:t>
                      </a:r>
                      <a:r>
                        <a:rPr lang="ru-RU" sz="20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Иссе</a:t>
                      </a:r>
                      <a:endParaRPr lang="ru-RU" sz="20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7. </a:t>
                      </a: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Поход</a:t>
                      </a:r>
                      <a:r>
                        <a:rPr lang="ru-RU" sz="2000" b="1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Александра закончился в связи с его смертью </a:t>
                      </a:r>
                      <a:r>
                        <a:rPr lang="ru-RU" sz="2000" b="1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в…</a:t>
                      </a: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а) 325 </a:t>
                      </a: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г. до н.э.  б) </a:t>
                      </a:r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320 </a:t>
                      </a: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г. до н.э.  в) </a:t>
                      </a:r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323 </a:t>
                      </a: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г. до н.э.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Порт «Тестовый»</a:t>
            </a:r>
            <a:endParaRPr lang="ru-RU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524000"/>
          <a:ext cx="8229600" cy="490728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82296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1.   б</a:t>
                      </a:r>
                      <a:endParaRPr lang="ru-RU" sz="40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2.  в</a:t>
                      </a:r>
                      <a:endParaRPr lang="ru-RU" sz="40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3.  а</a:t>
                      </a:r>
                      <a:endParaRPr lang="ru-RU" sz="40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4.  б</a:t>
                      </a:r>
                      <a:endParaRPr lang="ru-RU" sz="40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5.  а</a:t>
                      </a:r>
                      <a:endParaRPr lang="ru-RU" sz="40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6.  б</a:t>
                      </a:r>
                      <a:endParaRPr lang="ru-RU" sz="40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7.  в</a:t>
                      </a:r>
                      <a:endParaRPr lang="ru-RU" sz="40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КЛЮЧ   К   ТЕСТУ</a:t>
            </a:r>
            <a:endParaRPr lang="ru-RU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«Александр Македонский перед Диогеном» </a:t>
            </a:r>
            <a:b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1787 г. </a:t>
            </a:r>
            <a:r>
              <a:rPr lang="ru-RU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Тупылев</a:t>
            </a:r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Иван Филиппович.</a:t>
            </a:r>
            <a:endParaRPr lang="ru-RU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Documents and Settings\Admin\Рабочий стол\АЛЕКСАНДР ПЕРЕД ДИОГЕНОМ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3816" y="1524000"/>
            <a:ext cx="7220084" cy="4405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БОГИНЯ ПАМЯТИ – МНЕМОЗИНА</a:t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 и её дочь Клио –муза истории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5" name="Содержимое 4" descr="http://www.edetika.ru/images/stories/mnemozina.p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571612"/>
            <a:ext cx="3071834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D:\Documents and Settings\Admin\Рабочий стол\Pierre_Mignard_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1571612"/>
            <a:ext cx="3214710" cy="47561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ru-RU" sz="3600" dirty="0"/>
          </a:p>
        </p:txBody>
      </p:sp>
      <p:pic>
        <p:nvPicPr>
          <p:cNvPr id="7173" name="Picture 2" descr="C:\Documents and Settings\Shkola\Рабочий стол\Мои рисунки\торговый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0063" y="2285992"/>
            <a:ext cx="3889392" cy="3500462"/>
          </a:xfrm>
        </p:spPr>
      </p:pic>
      <p:sp>
        <p:nvSpPr>
          <p:cNvPr id="7174" name="Содержимое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>
              <a:buFont typeface="Georgia" pitchFamily="18" charset="0"/>
              <a:buNone/>
            </a:pPr>
            <a:endParaRPr lang="ru-RU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559040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FF00"/>
                </a:solidFill>
              </a:rPr>
              <a:t>Выберите корабль для путешествия  по морю памяти.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idx="3"/>
          </p:nvPr>
        </p:nvSpPr>
        <p:spPr>
          <a:xfrm>
            <a:off x="4714875" y="2286000"/>
            <a:ext cx="4041775" cy="457200"/>
          </a:xfrm>
        </p:spPr>
        <p:txBody>
          <a:bodyPr>
            <a:normAutofit fontScale="77500" lnSpcReduction="20000"/>
          </a:bodyPr>
          <a:lstStyle/>
          <a:p>
            <a:pPr algn="ctr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3600" dirty="0" smtClean="0"/>
              <a:t>2</a:t>
            </a:r>
            <a:endParaRPr lang="ru-RU" sz="3600" dirty="0"/>
          </a:p>
        </p:txBody>
      </p:sp>
      <p:pic>
        <p:nvPicPr>
          <p:cNvPr id="7175" name="Picture 3" descr="C:\Documents and Settings\Shkola\Рабочий стол\Мои рисунки\военный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1" y="2255182"/>
            <a:ext cx="4143405" cy="3531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Порт  «Архивный»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8" name="Вертикальный свиток 7"/>
          <p:cNvSpPr/>
          <p:nvPr/>
        </p:nvSpPr>
        <p:spPr>
          <a:xfrm>
            <a:off x="1071538" y="1357298"/>
            <a:ext cx="6858048" cy="5072098"/>
          </a:xfrm>
          <a:prstGeom prst="vertic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 algn="ctr"/>
            <a:endParaRPr lang="ru-RU" b="1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Александр Македонский – сын царя Македонии Феодора, родился в 380 г. до н.э., получил трон после того как отец был отравлен во время охоты. Страна, которую получил в наследство Александр – была крайне слаба, а македонская армия не представляла серьёзной силы.</a:t>
            </a:r>
          </a:p>
          <a:p>
            <a:pPr algn="ctr"/>
            <a:endParaRPr lang="ru-RU" b="1" u="sng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 algn="ctr"/>
            <a:endParaRPr lang="ru-RU" b="1" u="sng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ru-RU" b="1" u="sng" dirty="0" smtClean="0">
                <a:solidFill>
                  <a:srgbClr val="FF0000"/>
                </a:solidFill>
              </a:rPr>
              <a:t> Есть подозрение, что найденный документ – фальшивый, найдите ошибки в тексте, если они есть! Удачи!!!</a:t>
            </a:r>
          </a:p>
          <a:p>
            <a:pPr algn="ctr"/>
            <a:endParaRPr lang="ru-RU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976834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Этот человек сумел при помощи силы и хитрости захватить власть над греческими полисами, чего не удалось даже персам.</a:t>
            </a:r>
          </a:p>
          <a:p>
            <a:r>
              <a:rPr lang="ru-RU" b="1" dirty="0" smtClean="0">
                <a:solidFill>
                  <a:srgbClr val="FFFF00"/>
                </a:solidFill>
              </a:rPr>
              <a:t>Он говорил: чего не сделает армия, сможет </a:t>
            </a:r>
            <a:r>
              <a:rPr lang="ru-RU" b="1" dirty="0" err="1" smtClean="0">
                <a:solidFill>
                  <a:srgbClr val="FFFF00"/>
                </a:solidFill>
              </a:rPr>
              <a:t>осёл</a:t>
            </a:r>
            <a:r>
              <a:rPr lang="ru-RU" b="1" dirty="0" smtClean="0">
                <a:solidFill>
                  <a:srgbClr val="FFFF00"/>
                </a:solidFill>
              </a:rPr>
              <a:t>, гружёный золотом, который пройдёт через маленькую калитку в крепость.</a:t>
            </a:r>
          </a:p>
          <a:p>
            <a:r>
              <a:rPr lang="ru-RU" b="1" dirty="0" smtClean="0">
                <a:solidFill>
                  <a:srgbClr val="FFFF00"/>
                </a:solidFill>
              </a:rPr>
              <a:t>Он реформировал македонскую армию.</a:t>
            </a:r>
          </a:p>
          <a:p>
            <a:r>
              <a:rPr lang="ru-RU" b="1" dirty="0" smtClean="0">
                <a:solidFill>
                  <a:srgbClr val="FFFF00"/>
                </a:solidFill>
              </a:rPr>
              <a:t>Он возглавил Коринфский союз греческих полисов.</a:t>
            </a:r>
          </a:p>
          <a:p>
            <a:r>
              <a:rPr lang="ru-RU" b="1" dirty="0" smtClean="0">
                <a:solidFill>
                  <a:srgbClr val="FFFF00"/>
                </a:solidFill>
              </a:rPr>
              <a:t>Он начал подготовку к общегреческому походу против персидского царства. Но осуществить его замысел суждено было лишь сыну.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Порт  «Угадай персону»</a:t>
            </a:r>
            <a:endParaRPr lang="ru-RU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70496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Филипп </a:t>
            </a:r>
            <a:r>
              <a:rPr b="1" smtClean="0">
                <a:solidFill>
                  <a:srgbClr val="FFFF00"/>
                </a:solidFill>
              </a:rPr>
              <a:t>II </a:t>
            </a:r>
            <a:r>
              <a:rPr lang="ru-RU" b="1" dirty="0" smtClean="0">
                <a:solidFill>
                  <a:srgbClr val="FFFF00"/>
                </a:solidFill>
              </a:rPr>
              <a:t> Македонский</a:t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b="1" dirty="0" smtClean="0">
                <a:solidFill>
                  <a:srgbClr val="FFFF00"/>
                </a:solidFill>
              </a:rPr>
              <a:t>царь Македонии  </a:t>
            </a:r>
            <a:r>
              <a:rPr lang="ru-RU" sz="3600" dirty="0" smtClean="0">
                <a:solidFill>
                  <a:schemeClr val="bg1"/>
                </a:solidFill>
                <a:hlinkClick r:id="rId2" tooltip="382 год до н. э."/>
              </a:rPr>
              <a:t>382</a:t>
            </a:r>
            <a:r>
              <a:rPr lang="ru-RU" sz="3600" dirty="0" smtClean="0">
                <a:solidFill>
                  <a:schemeClr val="bg1"/>
                </a:solidFill>
              </a:rPr>
              <a:t>—</a:t>
            </a:r>
            <a:r>
              <a:rPr lang="ru-RU" sz="3600" u="sng" dirty="0" smtClean="0">
                <a:solidFill>
                  <a:schemeClr val="bg1"/>
                </a:solidFill>
                <a:hlinkClick r:id="rId3" tooltip="336 год до н. э."/>
              </a:rPr>
              <a:t>336 г.г. до н. э.</a:t>
            </a:r>
            <a:endParaRPr lang="ru-RU" sz="3600" b="1" dirty="0">
              <a:solidFill>
                <a:schemeClr val="bg1"/>
              </a:solidFill>
            </a:endParaRPr>
          </a:p>
        </p:txBody>
      </p:sp>
      <p:pic>
        <p:nvPicPr>
          <p:cNvPr id="1026" name="Picture 2" descr="D:\Documents and Settings\Admin\Рабочий стол\0_63ede_c057597_XL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8794" y="1714488"/>
            <a:ext cx="4643470" cy="4857784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Прокомментируйте </a:t>
            </a:r>
            <a:r>
              <a:rPr lang="ru-RU" b="1" dirty="0" smtClean="0">
                <a:solidFill>
                  <a:srgbClr val="FFFF00"/>
                </a:solidFill>
              </a:rPr>
              <a:t>схему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3074" name="Picture 2" descr="D:\Documents and Settings\Admin\Рабочий стол\ГРЕЦИЯ\СХЕМЫ\ФИЛИПП 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7824" y="1466834"/>
            <a:ext cx="7410390" cy="48196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orthographicFront"/>
            <a:lightRig rig="threePt" dir="t"/>
          </a:scene3d>
          <a:sp3d>
            <a:bevelT w="101600" prst="riblet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1857375"/>
            <a:ext cx="8229600" cy="4716463"/>
          </a:xfrm>
        </p:spPr>
        <p:txBody>
          <a:bodyPr>
            <a:normAutofit/>
          </a:bodyPr>
          <a:lstStyle/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b="1" u="sng" dirty="0" smtClean="0">
                <a:solidFill>
                  <a:srgbClr val="FFFF00"/>
                </a:solidFill>
              </a:rPr>
              <a:t>Задание 1.</a:t>
            </a:r>
            <a:r>
              <a:rPr lang="ru-RU" b="1" dirty="0" smtClean="0">
                <a:solidFill>
                  <a:srgbClr val="FFFF00"/>
                </a:solidFill>
              </a:rPr>
              <a:t> Покажите на карте Македонию.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b="1" u="sng" dirty="0" smtClean="0">
                <a:solidFill>
                  <a:srgbClr val="FFFF00"/>
                </a:solidFill>
              </a:rPr>
              <a:t>Задание 2</a:t>
            </a:r>
            <a:r>
              <a:rPr lang="ru-RU" b="1" dirty="0" smtClean="0">
                <a:solidFill>
                  <a:srgbClr val="FFFF00"/>
                </a:solidFill>
              </a:rPr>
              <a:t>.  Покажите пролив </a:t>
            </a:r>
            <a:r>
              <a:rPr lang="ru-RU" b="1" dirty="0" err="1" smtClean="0">
                <a:solidFill>
                  <a:srgbClr val="FFFF00"/>
                </a:solidFill>
              </a:rPr>
              <a:t>Геллеспонт</a:t>
            </a:r>
            <a:r>
              <a:rPr lang="ru-RU" b="1" dirty="0" smtClean="0">
                <a:solidFill>
                  <a:srgbClr val="FFFF00"/>
                </a:solidFill>
              </a:rPr>
              <a:t>, через который переправилась армия Александра, начав поход на Восток.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b="1" u="sng" dirty="0" smtClean="0">
                <a:solidFill>
                  <a:srgbClr val="FFFF00"/>
                </a:solidFill>
              </a:rPr>
              <a:t>Задание 3</a:t>
            </a:r>
            <a:r>
              <a:rPr lang="ru-RU" b="1" dirty="0" smtClean="0">
                <a:solidFill>
                  <a:srgbClr val="FFFF00"/>
                </a:solidFill>
              </a:rPr>
              <a:t>. Покажите на карте место битвы македонцев с персами, после которой в плен были захвачены жена и дочери Дария </a:t>
            </a:r>
            <a:r>
              <a:rPr lang="en-US" b="1" dirty="0" smtClean="0">
                <a:solidFill>
                  <a:srgbClr val="FFFF00"/>
                </a:solidFill>
              </a:rPr>
              <a:t>III</a:t>
            </a:r>
            <a:r>
              <a:rPr lang="ru-RU" b="1" dirty="0" smtClean="0">
                <a:solidFill>
                  <a:srgbClr val="FFFF00"/>
                </a:solidFill>
              </a:rPr>
              <a:t>.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b="1" u="sng" dirty="0" smtClean="0">
                <a:solidFill>
                  <a:srgbClr val="FFFF00"/>
                </a:solidFill>
              </a:rPr>
              <a:t>Задание 4</a:t>
            </a:r>
            <a:r>
              <a:rPr lang="ru-RU" b="1" dirty="0" smtClean="0">
                <a:solidFill>
                  <a:srgbClr val="FFFF00"/>
                </a:solidFill>
              </a:rPr>
              <a:t>. Покажите на карте город, в котором скончался Александр Македонский.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642938"/>
            <a:ext cx="8229600" cy="1071562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FF00"/>
                </a:solidFill>
              </a:rPr>
              <a:t>Порт «Географический»</a:t>
            </a:r>
            <a:br>
              <a:rPr lang="ru-RU" b="1" dirty="0" smtClean="0">
                <a:solidFill>
                  <a:srgbClr val="FFFF00"/>
                </a:solidFill>
              </a:rPr>
            </a:br>
            <a:endParaRPr lang="ru-RU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348</TotalTime>
  <Words>631</Words>
  <Application>Microsoft Office PowerPoint</Application>
  <PresentationFormat>Экран (4:3)</PresentationFormat>
  <Paragraphs>147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Бумажная</vt:lpstr>
      <vt:lpstr>Урок повторения и обобщения  в 5 классе по теме: «Запад против Востока: македонские завоевания»</vt:lpstr>
      <vt:lpstr> Клио, Каллиопа, Мельпомена, Терпсихора, Талия, Эрато,  Эвтерпа, Урания, Полигимния - МУЗЫ </vt:lpstr>
      <vt:lpstr>БОГИНЯ ПАМЯТИ – МНЕМОЗИНА  и её дочь Клио –муза истории</vt:lpstr>
      <vt:lpstr>Выберите корабль для путешествия  по морю памяти.</vt:lpstr>
      <vt:lpstr>Порт  «Архивный»</vt:lpstr>
      <vt:lpstr>Порт  «Угадай персону»</vt:lpstr>
      <vt:lpstr>Филипп II  Македонский царь Македонии  382—336 г.г. до н. э.</vt:lpstr>
      <vt:lpstr>Прокомментируйте схему</vt:lpstr>
      <vt:lpstr>Порт «Географический» </vt:lpstr>
      <vt:lpstr>Слайд 10</vt:lpstr>
      <vt:lpstr>Порт «Математический»</vt:lpstr>
      <vt:lpstr>Порт  «Лингвистический» </vt:lpstr>
      <vt:lpstr>Слайд 13</vt:lpstr>
      <vt:lpstr>Порт «Исторический» </vt:lpstr>
      <vt:lpstr>Прокомментируйте схему</vt:lpstr>
      <vt:lpstr>Порт «Картографический»</vt:lpstr>
      <vt:lpstr>Порт «Развал»</vt:lpstr>
      <vt:lpstr>Слайд 18</vt:lpstr>
      <vt:lpstr>Слайд 19</vt:lpstr>
      <vt:lpstr>Прокомментируйте схему</vt:lpstr>
      <vt:lpstr>Порт «Тестовый»</vt:lpstr>
      <vt:lpstr>КЛЮЧ   К   ТЕСТУ</vt:lpstr>
      <vt:lpstr>«Александр Македонский перед Диогеном»  1787 г. Тупылев Иван Филиппович.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повторения и обобщения в 5 классе «Древняя Греция»</dc:title>
  <cp:lastModifiedBy>Admin</cp:lastModifiedBy>
  <cp:revision>58</cp:revision>
  <dcterms:modified xsi:type="dcterms:W3CDTF">2012-02-14T18:59:57Z</dcterms:modified>
</cp:coreProperties>
</file>