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62" r:id="rId2"/>
    <p:sldId id="257" r:id="rId3"/>
    <p:sldId id="258" r:id="rId4"/>
    <p:sldId id="259" r:id="rId5"/>
    <p:sldId id="260" r:id="rId6"/>
    <p:sldId id="261" r:id="rId7"/>
    <p:sldId id="256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D936EA0-6920-4708-A97E-FDA1E784C6C7}" type="datetimeFigureOut">
              <a:rPr lang="ru-RU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D302957-48E9-4E83-8BFA-2B5E830B6E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2ED10-E4AD-4E18-AC9A-BD8C2CC86A60}" type="datetime1">
              <a:rPr lang="ru-RU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03768-D627-44CC-AACA-8CD3BDEB5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79D2F-29DD-496F-BB78-F4A71E490084}" type="datetime1">
              <a:rPr lang="ru-RU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4CF4C-6EB9-49E1-A07A-D2DD25AE32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5D55A-8144-4125-8986-174DFAB665FE}" type="datetime1">
              <a:rPr lang="ru-RU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32B4C-F9D1-4E82-A820-A1EB159CF7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4081F-7E81-4741-A18F-C55E0AE36C29}" type="datetime1">
              <a:rPr lang="ru-RU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8175A-06F6-4C62-809F-A3ACD4998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AEF80-3073-42E2-9363-D060DE0BEF69}" type="datetime1">
              <a:rPr lang="ru-RU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38A63-88E5-43FF-B332-B90C70AFA8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0E0B2-EEF3-4F0C-9962-0B3A622540E0}" type="datetime1">
              <a:rPr lang="ru-RU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EE8FF-864C-4E61-A71E-EDB136E1FE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A9DD7-4133-40E6-A3A8-C823EE5964B9}" type="datetime1">
              <a:rPr lang="ru-RU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8B199-95AB-4053-BC53-0A36FF41BC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55A52-F864-45E0-9DAA-6A4DD8B40C87}" type="datetime1">
              <a:rPr lang="ru-RU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0E65B-DFD8-4C0B-AF1F-4F9CEA3132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77072-A9D1-44D3-9F9B-DA59B8D557C2}" type="datetime1">
              <a:rPr lang="ru-RU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193C7-0B0D-44DF-BEB4-7768BEBCD9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3AD61-5ECF-41BD-8C75-61F0357051FA}" type="datetime1">
              <a:rPr lang="ru-RU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9F0FD-8CA5-4537-9683-12F3D77E23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78245-7AF1-4556-917F-1FF44164392D}" type="datetime1">
              <a:rPr lang="ru-RU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9A484-4EF3-4E2F-ADDA-FBAC466D6B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F3B48D-DE43-4EAA-88AA-10515DEEF9B3}" type="datetime1">
              <a:rPr lang="ru-RU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D17089B-9D3E-45C9-8E30-B47842F6F4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Дорогу осилит идущий….</a:t>
            </a: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F4081F-7E81-4741-A18F-C55E0AE36C29}" type="datetime1">
              <a:rPr lang="ru-RU" smtClean="0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28175A-06F6-4C62-809F-A3ACD499807A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1.В прямоугольном треугольнике </a:t>
            </a:r>
            <a:r>
              <a:rPr lang="en-US" dirty="0" smtClean="0"/>
              <a:t>MNK </a:t>
            </a:r>
            <a:r>
              <a:rPr lang="ru-RU" dirty="0" smtClean="0"/>
              <a:t>с прямым углом </a:t>
            </a:r>
            <a:r>
              <a:rPr lang="en-US" dirty="0" smtClean="0"/>
              <a:t>N </a:t>
            </a:r>
            <a:r>
              <a:rPr lang="en-US" dirty="0" err="1" smtClean="0"/>
              <a:t>sin</a:t>
            </a:r>
            <a:r>
              <a:rPr lang="en-US" dirty="0" err="1" smtClean="0">
                <a:sym typeface="Symbol"/>
              </a:rPr>
              <a:t>M</a:t>
            </a:r>
            <a:r>
              <a:rPr lang="en-US" dirty="0" smtClean="0">
                <a:sym typeface="Symbol"/>
              </a:rPr>
              <a:t> </a:t>
            </a:r>
            <a:r>
              <a:rPr lang="ru-RU" dirty="0" smtClean="0">
                <a:sym typeface="Symbol"/>
              </a:rPr>
              <a:t>равен:</a:t>
            </a:r>
          </a:p>
          <a:p>
            <a:pPr>
              <a:buNone/>
            </a:pPr>
            <a:r>
              <a:rPr lang="ru-RU" dirty="0" smtClean="0">
                <a:sym typeface="Symbol"/>
              </a:rPr>
              <a:t>а</a:t>
            </a:r>
            <a:r>
              <a:rPr lang="ru-RU" dirty="0" smtClean="0">
                <a:sym typeface="Symbol"/>
              </a:rPr>
              <a:t>)       ;     б)      ;  в)       ; г)       .</a:t>
            </a:r>
          </a:p>
          <a:p>
            <a:pPr>
              <a:buNone/>
            </a:pPr>
            <a:r>
              <a:rPr lang="ru-RU" dirty="0" smtClean="0">
                <a:sym typeface="Symbol"/>
              </a:rPr>
              <a:t> </a:t>
            </a:r>
            <a:r>
              <a:rPr lang="ru-RU" dirty="0" smtClean="0">
                <a:sym typeface="Symbol"/>
              </a:rPr>
              <a:t>2.В прямоугольном треугольнике АВС угол С прямой. Найдите </a:t>
            </a:r>
            <a:r>
              <a:rPr lang="en-US" dirty="0" err="1" smtClean="0">
                <a:sym typeface="Symbol"/>
              </a:rPr>
              <a:t>sinB</a:t>
            </a:r>
            <a:r>
              <a:rPr lang="en-US" dirty="0" smtClean="0">
                <a:sym typeface="Symbol"/>
              </a:rPr>
              <a:t>, </a:t>
            </a:r>
            <a:r>
              <a:rPr lang="ru-RU" dirty="0" smtClean="0">
                <a:sym typeface="Symbol"/>
              </a:rPr>
              <a:t>если АВ=10см, ВС=8см.</a:t>
            </a:r>
          </a:p>
          <a:p>
            <a:pPr>
              <a:buNone/>
            </a:pPr>
            <a:r>
              <a:rPr lang="ru-RU" dirty="0" smtClean="0">
                <a:sym typeface="Symbol"/>
              </a:rPr>
              <a:t>а)0,4;   б)0,5;   в)0,6;   г)0,7.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F4081F-7E81-4741-A18F-C55E0AE36C29}" type="datetime1">
              <a:rPr lang="ru-RU" smtClean="0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28175A-06F6-4C62-809F-A3ACD499807A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971600" y="2708920"/>
          <a:ext cx="504056" cy="597400"/>
        </p:xfrm>
        <a:graphic>
          <a:graphicData uri="http://schemas.openxmlformats.org/presentationml/2006/ole">
            <p:oleObj spid="_x0000_s35842" name="Формула" r:id="rId3" imgW="342720" imgH="40608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2411760" y="2708920"/>
          <a:ext cx="504056" cy="597400"/>
        </p:xfrm>
        <a:graphic>
          <a:graphicData uri="http://schemas.openxmlformats.org/presentationml/2006/ole">
            <p:oleObj spid="_x0000_s35843" name="Формула" r:id="rId4" imgW="342720" imgH="40608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3635896" y="2708920"/>
          <a:ext cx="535991" cy="635248"/>
        </p:xfrm>
        <a:graphic>
          <a:graphicData uri="http://schemas.openxmlformats.org/presentationml/2006/ole">
            <p:oleObj spid="_x0000_s35844" name="Формула" r:id="rId5" imgW="342720" imgH="40608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4788024" y="2636912"/>
          <a:ext cx="504056" cy="597400"/>
        </p:xfrm>
        <a:graphic>
          <a:graphicData uri="http://schemas.openxmlformats.org/presentationml/2006/ole">
            <p:oleObj spid="_x0000_s35845" name="Формула" r:id="rId6" imgW="342720" imgH="406080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508104" y="5517232"/>
            <a:ext cx="280831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Batang" pitchFamily="18" charset="-127"/>
                <a:ea typeface="Batang" pitchFamily="18" charset="-127"/>
              </a:rPr>
              <a:t>Ответы: </a:t>
            </a:r>
            <a:r>
              <a:rPr lang="ru-RU" sz="3200" b="1" dirty="0" err="1" smtClean="0">
                <a:latin typeface="Batang" pitchFamily="18" charset="-127"/>
                <a:ea typeface="Batang" pitchFamily="18" charset="-127"/>
              </a:rPr>
              <a:t>ав</a:t>
            </a:r>
            <a:r>
              <a:rPr lang="ru-RU" sz="3200" b="1" dirty="0" smtClean="0">
                <a:latin typeface="Batang" pitchFamily="18" charset="-127"/>
                <a:ea typeface="Batang" pitchFamily="18" charset="-127"/>
              </a:rPr>
              <a:t>. </a:t>
            </a:r>
            <a:endParaRPr lang="ru-RU" sz="3200" b="1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 rot="19892325">
            <a:off x="869183" y="3150834"/>
            <a:ext cx="6869252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i="1" dirty="0" smtClean="0">
                <a:latin typeface="Century" pitchFamily="18" charset="0"/>
              </a:rPr>
              <a:t>Д/</a:t>
            </a:r>
            <a:r>
              <a:rPr lang="ru-RU" sz="4000" b="1" i="1" dirty="0" err="1" smtClean="0">
                <a:latin typeface="Century" pitchFamily="18" charset="0"/>
              </a:rPr>
              <a:t>з</a:t>
            </a:r>
            <a:r>
              <a:rPr lang="ru-RU" sz="4000" b="1" i="1" dirty="0" smtClean="0">
                <a:latin typeface="Century" pitchFamily="18" charset="0"/>
              </a:rPr>
              <a:t> 591(г), 592(</a:t>
            </a:r>
            <a:r>
              <a:rPr lang="ru-RU" sz="4000" b="1" i="1" dirty="0" err="1" smtClean="0">
                <a:latin typeface="Century" pitchFamily="18" charset="0"/>
              </a:rPr>
              <a:t>бв</a:t>
            </a:r>
            <a:r>
              <a:rPr lang="ru-RU" sz="4000" b="1" i="1" dirty="0" smtClean="0">
                <a:latin typeface="Century" pitchFamily="18" charset="0"/>
              </a:rPr>
              <a:t>), 593(</a:t>
            </a:r>
            <a:r>
              <a:rPr lang="ru-RU" sz="4000" b="1" i="1" dirty="0" err="1" smtClean="0">
                <a:latin typeface="Century" pitchFamily="18" charset="0"/>
              </a:rPr>
              <a:t>бв</a:t>
            </a:r>
            <a:r>
              <a:rPr lang="ru-RU" sz="4000" b="1" i="1" dirty="0" smtClean="0">
                <a:latin typeface="Century" pitchFamily="18" charset="0"/>
              </a:rPr>
              <a:t>).</a:t>
            </a:r>
            <a:endParaRPr lang="ru-RU" sz="4000" b="1" i="1" dirty="0"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 rot="21317975"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Теорема Пифагора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A5054CD-825A-4A32-ADD6-48245E7DF7FE}" type="datetime1">
              <a:rPr lang="ru-RU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AF5FEC-6213-4320-9820-D66AD4281855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Прямоугольный треугольник 5"/>
          <p:cNvSpPr/>
          <p:nvPr/>
        </p:nvSpPr>
        <p:spPr>
          <a:xfrm>
            <a:off x="1835696" y="1700808"/>
            <a:ext cx="2736304" cy="4248472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644008" y="558924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8" name="Содержимое 7"/>
          <p:cNvSpPr txBox="1">
            <a:spLocks noGrp="1"/>
          </p:cNvSpPr>
          <p:nvPr>
            <p:ph idx="1"/>
          </p:nvPr>
        </p:nvSpPr>
        <p:spPr>
          <a:xfrm>
            <a:off x="827584" y="1484784"/>
            <a:ext cx="8723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/>
              <a:t>     B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331640" y="5661248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707904" y="2276872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Comic Sans MS" pitchFamily="66" charset="0"/>
              </a:rPr>
              <a:t>AC²+BC²=AB²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9992" y="3645024"/>
            <a:ext cx="3528392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В прямоугольном треугольнике</a:t>
            </a:r>
          </a:p>
          <a:p>
            <a:r>
              <a:rPr lang="ru-RU" dirty="0" smtClean="0"/>
              <a:t> квадрат гипотенузы равен </a:t>
            </a:r>
          </a:p>
          <a:p>
            <a:r>
              <a:rPr lang="ru-RU" dirty="0"/>
              <a:t>с</a:t>
            </a:r>
            <a:r>
              <a:rPr lang="ru-RU" dirty="0" smtClean="0"/>
              <a:t>умме квадратов катетов.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10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Подобные треугольники.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F4081F-7E81-4741-A18F-C55E0AE36C29}" type="datetime1">
              <a:rPr lang="ru-RU" smtClean="0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28175A-06F6-4C62-809F-A3ACD499807A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331640" y="2132856"/>
            <a:ext cx="2520280" cy="3600400"/>
          </a:xfrm>
          <a:prstGeom prst="triangle">
            <a:avLst>
              <a:gd name="adj" fmla="val 789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4283968" y="3429000"/>
            <a:ext cx="1368152" cy="2304256"/>
          </a:xfrm>
          <a:prstGeom prst="triangle">
            <a:avLst>
              <a:gd name="adj" fmla="val 762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26949" y="1628800"/>
            <a:ext cx="5617051" cy="120032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Два треугольника называются подобными,</a:t>
            </a:r>
          </a:p>
          <a:p>
            <a:r>
              <a:rPr lang="ru-RU" dirty="0"/>
              <a:t>е</a:t>
            </a:r>
            <a:r>
              <a:rPr lang="ru-RU" dirty="0" smtClean="0"/>
              <a:t>сли их углы соответственно равны и стороны </a:t>
            </a:r>
          </a:p>
          <a:p>
            <a:r>
              <a:rPr lang="ru-RU" dirty="0"/>
              <a:t>о</a:t>
            </a:r>
            <a:r>
              <a:rPr lang="ru-RU" dirty="0" smtClean="0"/>
              <a:t>дного треугольника пропорциональны сторонам </a:t>
            </a:r>
          </a:p>
          <a:p>
            <a:r>
              <a:rPr lang="ru-RU" dirty="0"/>
              <a:t>д</a:t>
            </a:r>
            <a:r>
              <a:rPr lang="ru-RU" dirty="0" smtClean="0"/>
              <a:t>ругого треугольника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Признаки подобия треугольников.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Если два угла одного треугольника соответственно равны двум углам другого треугольника, то такие треугольники подобны.</a:t>
            </a:r>
          </a:p>
          <a:p>
            <a:r>
              <a:rPr lang="ru-RU" sz="2800" dirty="0" smtClean="0"/>
              <a:t>Если две стороны одного треугольника пропорциональны двум сторонам другого треугольника, а углы, заключённые между этими сторонами равны, то такие треугольники подобны.</a:t>
            </a:r>
          </a:p>
          <a:p>
            <a:r>
              <a:rPr lang="ru-RU" sz="2800" dirty="0" smtClean="0"/>
              <a:t>Если три стороны одного треугольника пропорциональны трём сторонам другого треугольника, то такие треугольники подобны.</a:t>
            </a:r>
            <a:endParaRPr lang="ru-RU" sz="28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F4081F-7E81-4741-A18F-C55E0AE36C29}" type="datetime1">
              <a:rPr lang="ru-RU" smtClean="0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28175A-06F6-4C62-809F-A3ACD499807A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Первый признак подобия прямоугольных треугольников.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Если острый угол одного прямоугольного треугольника равен острому углу другого прямоугольного треугольника, то такие прямоугольные треугольники подобны.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F4081F-7E81-4741-A18F-C55E0AE36C29}" type="datetime1">
              <a:rPr lang="ru-RU" smtClean="0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28175A-06F6-4C62-809F-A3ACD499807A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F4081F-7E81-4741-A18F-C55E0AE36C29}" type="datetime1">
              <a:rPr lang="ru-RU" smtClean="0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28175A-06F6-4C62-809F-A3ACD499807A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7" name="Прямоугольный треугольник 6"/>
          <p:cNvSpPr/>
          <p:nvPr/>
        </p:nvSpPr>
        <p:spPr>
          <a:xfrm>
            <a:off x="467544" y="1628800"/>
            <a:ext cx="2304256" cy="4248472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держимое 7"/>
          <p:cNvSpPr txBox="1">
            <a:spLocks noGrp="1"/>
          </p:cNvSpPr>
          <p:nvPr>
            <p:ph idx="1"/>
          </p:nvPr>
        </p:nvSpPr>
        <p:spPr>
          <a:xfrm>
            <a:off x="2843808" y="5301208"/>
            <a:ext cx="4219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9" name="Содержимое 7"/>
          <p:cNvSpPr txBox="1">
            <a:spLocks/>
          </p:cNvSpPr>
          <p:nvPr/>
        </p:nvSpPr>
        <p:spPr bwMode="auto">
          <a:xfrm>
            <a:off x="755576" y="1484784"/>
            <a:ext cx="4219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7"/>
          <p:cNvSpPr txBox="1">
            <a:spLocks/>
          </p:cNvSpPr>
          <p:nvPr/>
        </p:nvSpPr>
        <p:spPr bwMode="auto">
          <a:xfrm>
            <a:off x="0" y="5589240"/>
            <a:ext cx="4042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2915816" y="1628799"/>
          <a:ext cx="936104" cy="907737"/>
        </p:xfrm>
        <a:graphic>
          <a:graphicData uri="http://schemas.openxmlformats.org/presentationml/2006/ole">
            <p:oleObj spid="_x0000_s16387" name="Формула" r:id="rId3" imgW="419040" imgH="406080" progId="Equation.3">
              <p:embed/>
            </p:oleObj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2843808" y="2564904"/>
          <a:ext cx="936104" cy="881040"/>
        </p:xfrm>
        <a:graphic>
          <a:graphicData uri="http://schemas.openxmlformats.org/presentationml/2006/ole">
            <p:oleObj spid="_x0000_s16388" name="Формула" r:id="rId4" imgW="431640" imgH="406080" progId="Equation.3">
              <p:embed/>
            </p:oleObj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2915816" y="3501007"/>
          <a:ext cx="936104" cy="881039"/>
        </p:xfrm>
        <a:graphic>
          <a:graphicData uri="http://schemas.openxmlformats.org/presentationml/2006/ole">
            <p:oleObj spid="_x0000_s16389" name="Формула" r:id="rId5" imgW="431640" imgH="4060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14375" y="3214688"/>
            <a:ext cx="7772400" cy="1470025"/>
          </a:xfrm>
        </p:spPr>
        <p:txBody>
          <a:bodyPr/>
          <a:lstStyle/>
          <a:p>
            <a:r>
              <a:rPr lang="ru-RU" sz="4800" dirty="0" smtClean="0">
                <a:latin typeface="Arial" charset="0"/>
                <a:cs typeface="Arial" charset="0"/>
              </a:rPr>
              <a:t>Определение синуса, косинуса и тангенса острого угла прямоугольного треугольника.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88" y="4714875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4" name="Picture 3" descr="H:\Documents and Settings\Aida\Рабочий стол\текстуры и фоны, клипарты\новеньки картинки\protractor measuring a hb.gif"/>
          <p:cNvPicPr>
            <a:picLocks noChangeAspect="1" noChangeArrowheads="1" noCrop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42910" y="857232"/>
            <a:ext cx="1952628" cy="1444944"/>
          </a:xfrm>
          <a:prstGeom prst="rect">
            <a:avLst/>
          </a:prstGeom>
          <a:noFill/>
        </p:spPr>
      </p:pic>
      <p:pic>
        <p:nvPicPr>
          <p:cNvPr id="5" name="Picture 6" descr="H:\Documents and Settings\Aida\Рабочий стол\текстуры и фоны, клипарты\новеньки картинки\points appearing on g a hc.gif"/>
          <p:cNvPicPr>
            <a:picLocks noChangeAspect="1" noChangeArrowheads="1" noCrop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000760" y="785794"/>
            <a:ext cx="2259484" cy="1590007"/>
          </a:xfrm>
          <a:prstGeom prst="rect">
            <a:avLst/>
          </a:prstGeom>
          <a:noFill/>
        </p:spPr>
      </p:pic>
      <p:pic>
        <p:nvPicPr>
          <p:cNvPr id="6" name="Picture 2" descr="H:\Documents and Settings\Aida\Рабочий стол\текстуры и фоны, клипарты\новеньки картинки\geometry compass shapes hc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88" y="500063"/>
            <a:ext cx="2474912" cy="206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Определение </a:t>
            </a:r>
            <a:endParaRPr lang="ru-RU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F4081F-7E81-4741-A18F-C55E0AE36C29}" type="datetime1">
              <a:rPr lang="ru-RU" smtClean="0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28175A-06F6-4C62-809F-A3ACD499807A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6" name="Прямоугольный треугольник 5"/>
          <p:cNvSpPr/>
          <p:nvPr/>
        </p:nvSpPr>
        <p:spPr>
          <a:xfrm>
            <a:off x="1187624" y="1700808"/>
            <a:ext cx="2160240" cy="3888432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 rot="18245707">
            <a:off x="2081947" y="4125718"/>
            <a:ext cx="326781" cy="1368152"/>
          </a:xfrm>
          <a:prstGeom prst="up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/>
          <p:cNvSpPr/>
          <p:nvPr/>
        </p:nvSpPr>
        <p:spPr>
          <a:xfrm rot="2314189">
            <a:off x="1544688" y="3293607"/>
            <a:ext cx="224994" cy="1224136"/>
          </a:xfrm>
          <a:prstGeom prst="up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779912" y="2276872"/>
            <a:ext cx="13195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Century" pitchFamily="18" charset="0"/>
              </a:rPr>
              <a:t>sin </a:t>
            </a:r>
            <a:r>
              <a:rPr lang="en-US" sz="2800" b="1" dirty="0" smtClean="0">
                <a:solidFill>
                  <a:srgbClr val="FF0000"/>
                </a:solidFill>
                <a:latin typeface="Century" pitchFamily="18" charset="0"/>
                <a:sym typeface="Symbol"/>
              </a:rPr>
              <a:t>A</a:t>
            </a:r>
            <a:endParaRPr lang="ru-RU" sz="2800" b="1" dirty="0">
              <a:solidFill>
                <a:srgbClr val="FF0000"/>
              </a:solidFill>
              <a:latin typeface="Century" pitchFamily="18" charset="0"/>
            </a:endParaRPr>
          </a:p>
        </p:txBody>
      </p:sp>
      <p:sp>
        <p:nvSpPr>
          <p:cNvPr id="10" name="Развернутая стрелка 9"/>
          <p:cNvSpPr/>
          <p:nvPr/>
        </p:nvSpPr>
        <p:spPr>
          <a:xfrm rot="19078861" flipH="1">
            <a:off x="1880027" y="4748317"/>
            <a:ext cx="820390" cy="877824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66757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Стрелка вверх 11"/>
          <p:cNvSpPr/>
          <p:nvPr/>
        </p:nvSpPr>
        <p:spPr>
          <a:xfrm rot="1589223">
            <a:off x="1742953" y="4218852"/>
            <a:ext cx="288032" cy="1266440"/>
          </a:xfrm>
          <a:prstGeom prst="up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851920" y="2996952"/>
            <a:ext cx="13260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Century" pitchFamily="18" charset="0"/>
              </a:rPr>
              <a:t>cos</a:t>
            </a:r>
            <a:r>
              <a:rPr lang="en-US" sz="2800" b="1" dirty="0" smtClean="0">
                <a:solidFill>
                  <a:srgbClr val="FF0000"/>
                </a:solidFill>
                <a:latin typeface="Century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Century" pitchFamily="18" charset="0"/>
                <a:sym typeface="Symbol"/>
              </a:rPr>
              <a:t>A</a:t>
            </a:r>
            <a:endParaRPr lang="ru-RU" sz="2800" b="1" dirty="0">
              <a:solidFill>
                <a:srgbClr val="FF0000"/>
              </a:solidFill>
              <a:latin typeface="Century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 rot="20462714">
            <a:off x="1487559" y="4456559"/>
            <a:ext cx="288032" cy="1008112"/>
          </a:xfrm>
          <a:prstGeom prst="down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779912" y="3645024"/>
            <a:ext cx="11512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Century" pitchFamily="18" charset="0"/>
              </a:rPr>
              <a:t>tg</a:t>
            </a:r>
            <a:r>
              <a:rPr lang="en-US" sz="2800" b="1" dirty="0" smtClean="0">
                <a:solidFill>
                  <a:srgbClr val="FF0000"/>
                </a:solidFill>
                <a:latin typeface="Century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Century" pitchFamily="18" charset="0"/>
                <a:sym typeface="Symbol"/>
              </a:rPr>
              <a:t>A</a:t>
            </a:r>
            <a:endParaRPr lang="ru-RU" sz="2800" b="1" dirty="0">
              <a:solidFill>
                <a:srgbClr val="FF0000"/>
              </a:solidFill>
              <a:latin typeface="Century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19872" y="5229200"/>
            <a:ext cx="5549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Century" pitchFamily="18" charset="0"/>
              </a:rPr>
              <a:t>А</a:t>
            </a:r>
            <a:endParaRPr lang="ru-RU" sz="4000" b="1" dirty="0">
              <a:latin typeface="Century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2" y="1268760"/>
            <a:ext cx="5549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Century" pitchFamily="18" charset="0"/>
              </a:rPr>
              <a:t>B</a:t>
            </a:r>
            <a:endParaRPr lang="ru-RU" sz="4000" b="1" dirty="0">
              <a:latin typeface="Century" pitchFamily="18" charset="0"/>
            </a:endParaRPr>
          </a:p>
        </p:txBody>
      </p:sp>
      <p:sp>
        <p:nvSpPr>
          <p:cNvPr id="18" name="Содержимое 17"/>
          <p:cNvSpPr txBox="1">
            <a:spLocks noGrp="1"/>
          </p:cNvSpPr>
          <p:nvPr>
            <p:ph idx="1"/>
          </p:nvPr>
        </p:nvSpPr>
        <p:spPr>
          <a:xfrm>
            <a:off x="539552" y="5013176"/>
            <a:ext cx="5549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4000" b="1" dirty="0" smtClean="0">
                <a:latin typeface="Century" pitchFamily="18" charset="0"/>
              </a:rPr>
              <a:t>C</a:t>
            </a:r>
            <a:endParaRPr lang="ru-RU" sz="4000" b="1" dirty="0"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500"/>
                            </p:stCondLst>
                            <p:childTnLst>
                              <p:par>
                                <p:cTn id="66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0"/>
                            </p:stCondLst>
                            <p:childTnLst>
                              <p:par>
                                <p:cTn id="70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000"/>
                            </p:stCondLst>
                            <p:childTnLst>
                              <p:par>
                                <p:cTn id="7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3" presetClass="exit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9" grpId="0"/>
      <p:bldP spid="10" grpId="0" animBg="1"/>
      <p:bldP spid="10" grpId="1" animBg="1"/>
      <p:bldP spid="12" grpId="0" animBg="1"/>
      <p:bldP spid="12" grpId="1" animBg="1"/>
      <p:bldP spid="13" grpId="0"/>
      <p:bldP spid="14" grpId="0" animBg="1"/>
      <p:bldP spid="14" grpId="1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Основное тригонометрическое тождество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 smtClean="0">
              <a:solidFill>
                <a:srgbClr val="FF0000"/>
              </a:solidFill>
              <a:latin typeface="Century" pitchFamily="18" charset="0"/>
            </a:endParaRPr>
          </a:p>
          <a:p>
            <a:endParaRPr lang="ru-RU" b="1" dirty="0" smtClean="0">
              <a:solidFill>
                <a:srgbClr val="FF0000"/>
              </a:solidFill>
              <a:latin typeface="Century" pitchFamily="18" charset="0"/>
            </a:endParaRPr>
          </a:p>
          <a:p>
            <a:endParaRPr lang="ru-RU" b="1" dirty="0" smtClean="0">
              <a:solidFill>
                <a:srgbClr val="FF0000"/>
              </a:solidFill>
              <a:latin typeface="Century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Century" pitchFamily="18" charset="0"/>
              </a:rPr>
              <a:t>        </a:t>
            </a:r>
            <a:r>
              <a:rPr lang="en-US" b="1" dirty="0" smtClean="0">
                <a:solidFill>
                  <a:srgbClr val="FF0000"/>
                </a:solidFill>
                <a:latin typeface="Century" pitchFamily="18" charset="0"/>
              </a:rPr>
              <a:t>sin</a:t>
            </a:r>
            <a:r>
              <a:rPr lang="en-US" b="1" dirty="0" smtClean="0">
                <a:solidFill>
                  <a:srgbClr val="FF0000"/>
                </a:solidFill>
                <a:latin typeface="Comic Sans MS"/>
              </a:rPr>
              <a:t>²</a:t>
            </a:r>
            <a:r>
              <a:rPr lang="en-US" b="1" dirty="0" smtClean="0">
                <a:solidFill>
                  <a:srgbClr val="FF0000"/>
                </a:solidFill>
                <a:latin typeface="Century" pitchFamily="18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Century" pitchFamily="18" charset="0"/>
                <a:sym typeface="Symbol"/>
              </a:rPr>
              <a:t>A</a:t>
            </a:r>
            <a:r>
              <a:rPr lang="ru-RU" b="1" dirty="0" smtClean="0">
                <a:solidFill>
                  <a:srgbClr val="FF0000"/>
                </a:solidFill>
                <a:latin typeface="Century" pitchFamily="18" charset="0"/>
                <a:sym typeface="Symbol"/>
              </a:rPr>
              <a:t> + </a:t>
            </a:r>
            <a:endParaRPr lang="ru-RU" b="1" dirty="0" smtClean="0">
              <a:solidFill>
                <a:srgbClr val="FF0000"/>
              </a:solidFill>
              <a:latin typeface="Century" pitchFamily="18" charset="0"/>
            </a:endParaRP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F4081F-7E81-4741-A18F-C55E0AE36C29}" type="datetime1">
              <a:rPr lang="ru-RU" smtClean="0"/>
              <a:pPr>
                <a:defRPr/>
              </a:pPr>
              <a:t>28.10.2012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28175A-06F6-4C62-809F-A3ACD499807A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347864" y="3284984"/>
            <a:ext cx="23228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Century" pitchFamily="18" charset="0"/>
              </a:rPr>
              <a:t>cos</a:t>
            </a:r>
            <a:r>
              <a:rPr lang="en-US" sz="3200" b="1" dirty="0" smtClean="0">
                <a:solidFill>
                  <a:srgbClr val="FF0000"/>
                </a:solidFill>
                <a:latin typeface="Stencil"/>
              </a:rPr>
              <a:t>²</a:t>
            </a:r>
            <a:r>
              <a:rPr lang="en-US" sz="3200" b="1" dirty="0" smtClean="0">
                <a:solidFill>
                  <a:srgbClr val="FF0000"/>
                </a:solidFill>
                <a:latin typeface="Century" pitchFamily="18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Century" pitchFamily="18" charset="0"/>
                <a:sym typeface="Symbol"/>
              </a:rPr>
              <a:t>A</a:t>
            </a:r>
            <a:r>
              <a:rPr lang="ru-RU" sz="3200" b="1" dirty="0" smtClean="0">
                <a:solidFill>
                  <a:srgbClr val="FF0000"/>
                </a:solidFill>
                <a:latin typeface="Century" pitchFamily="18" charset="0"/>
                <a:sym typeface="Symbol"/>
              </a:rPr>
              <a:t> = 1</a:t>
            </a:r>
            <a:endParaRPr lang="ru-RU" sz="3200" b="1" dirty="0">
              <a:solidFill>
                <a:srgbClr val="FF0000"/>
              </a:solidFill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атематика - 11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- 11!</Template>
  <TotalTime>103</TotalTime>
  <Words>253</Words>
  <Application>Microsoft Office PowerPoint</Application>
  <PresentationFormat>Экран (4:3)</PresentationFormat>
  <Paragraphs>62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математика - 11!</vt:lpstr>
      <vt:lpstr>Формула</vt:lpstr>
      <vt:lpstr>Microsoft Equation 3.0</vt:lpstr>
      <vt:lpstr>Дорогу осилит идущий….</vt:lpstr>
      <vt:lpstr>Теорема Пифагора</vt:lpstr>
      <vt:lpstr>Подобные треугольники.</vt:lpstr>
      <vt:lpstr>Признаки подобия треугольников.</vt:lpstr>
      <vt:lpstr>Первый признак подобия прямоугольных треугольников.</vt:lpstr>
      <vt:lpstr>Слайд 6</vt:lpstr>
      <vt:lpstr>Определение синуса, косинуса и тангенса острого угла прямоугольного треугольника.</vt:lpstr>
      <vt:lpstr>Определение </vt:lpstr>
      <vt:lpstr>Основное тригонометрическое тождество</vt:lpstr>
      <vt:lpstr>Тест.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Теорема Пифагора</dc:title>
  <dc:creator>1</dc:creator>
  <dc:description>http://aida.ucoz.ru</dc:description>
  <cp:lastModifiedBy>1</cp:lastModifiedBy>
  <cp:revision>13</cp:revision>
  <dcterms:created xsi:type="dcterms:W3CDTF">2012-10-26T15:31:23Z</dcterms:created>
  <dcterms:modified xsi:type="dcterms:W3CDTF">2012-10-28T14:51:22Z</dcterms:modified>
</cp:coreProperties>
</file>