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2" r:id="rId6"/>
    <p:sldId id="260" r:id="rId7"/>
    <p:sldId id="263" r:id="rId8"/>
    <p:sldId id="261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729" autoAdjust="0"/>
  </p:normalViewPr>
  <p:slideViewPr>
    <p:cSldViewPr>
      <p:cViewPr varScale="1">
        <p:scale>
          <a:sx n="76" d="100"/>
          <a:sy n="76" d="100"/>
        </p:scale>
        <p:origin x="-108" y="-2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444A5503-4171-42CF-AF69-A1F71B3D9BB6}" type="datetimeFigureOut">
              <a:rPr lang="ru-RU" smtClean="0"/>
              <a:pPr/>
              <a:t>29.11.2009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7953C05F-006C-425D-A7F4-9FE225F613E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Углы, вписанные в окружность.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Геометрия, 9 класс.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28596" y="714356"/>
            <a:ext cx="7467600" cy="575959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Выполним дополнительное по-</a:t>
            </a:r>
          </a:p>
          <a:p>
            <a:pPr>
              <a:buNone/>
            </a:pPr>
            <a:r>
              <a:rPr lang="ru-RU" dirty="0" smtClean="0"/>
              <a:t>с</a:t>
            </a:r>
            <a:r>
              <a:rPr lang="ru-RU" dirty="0" smtClean="0"/>
              <a:t>троение: проведём радиус ОА.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ОАВ – равнобедренный (</a:t>
            </a:r>
            <a:r>
              <a:rPr lang="ru-RU" dirty="0" err="1" smtClean="0">
                <a:sym typeface="Symbol"/>
              </a:rPr>
              <a:t>поче</a:t>
            </a:r>
            <a:r>
              <a:rPr lang="ru-RU" dirty="0" smtClean="0">
                <a:sym typeface="Symbol"/>
              </a:rPr>
              <a:t>-</a:t>
            </a:r>
          </a:p>
          <a:p>
            <a:pPr>
              <a:buNone/>
            </a:pPr>
            <a:r>
              <a:rPr lang="ru-RU" dirty="0" err="1" smtClean="0">
                <a:sym typeface="Symbol"/>
              </a:rPr>
              <a:t>м</a:t>
            </a:r>
            <a:r>
              <a:rPr lang="ru-RU" dirty="0" err="1" smtClean="0">
                <a:sym typeface="Symbol"/>
              </a:rPr>
              <a:t>у</a:t>
            </a:r>
            <a:r>
              <a:rPr lang="ru-RU" dirty="0" smtClean="0">
                <a:sym typeface="Symbol"/>
              </a:rPr>
              <a:t>?)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АОС = 2АВС (почему?).</a:t>
            </a:r>
          </a:p>
          <a:p>
            <a:pPr>
              <a:buNone/>
            </a:pPr>
            <a:r>
              <a:rPr lang="ru-RU" dirty="0" smtClean="0">
                <a:sym typeface="Symbol"/>
              </a:rPr>
              <a:t>АВС = 0,5 АОС. </a:t>
            </a:r>
            <a:r>
              <a:rPr lang="ru-RU" smtClean="0">
                <a:sym typeface="Symbol"/>
              </a:rPr>
              <a:t>Ч.т.д.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5429256" y="142852"/>
            <a:ext cx="3500462" cy="350046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4" idx="0"/>
          </p:cNvCxnSpPr>
          <p:nvPr/>
        </p:nvCxnSpPr>
        <p:spPr>
          <a:xfrm rot="16200000" flipH="1" flipV="1">
            <a:off x="5160570" y="2125256"/>
            <a:ext cx="4001322" cy="3651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4" idx="0"/>
          </p:cNvCxnSpPr>
          <p:nvPr/>
        </p:nvCxnSpPr>
        <p:spPr>
          <a:xfrm rot="16200000" flipH="1" flipV="1">
            <a:off x="4554153" y="589327"/>
            <a:ext cx="3071810" cy="217885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10800000" flipV="1">
            <a:off x="5500694" y="1857364"/>
            <a:ext cx="1643074" cy="64294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143504" y="2143116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786578" y="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6786578" y="364331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7215206" y="1643050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4143372" y="4429132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Вписанный угол равен половине дуги, на которую он опирается.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8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67600" cy="1143000"/>
          </a:xfrm>
        </p:spPr>
        <p:txBody>
          <a:bodyPr/>
          <a:lstStyle/>
          <a:p>
            <a: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Цель урока:</a:t>
            </a:r>
            <a:endParaRPr lang="ru-RU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Ввести понятие плоского угла, дополнительного угла.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Сформировать понятие градусной меры дуги  окружности.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Введение </a:t>
            </a:r>
            <a:r>
              <a:rPr lang="ru-RU" dirty="0" smtClean="0"/>
              <a:t>терминов центральный угол и вписанный угол.</a:t>
            </a:r>
          </a:p>
          <a:p>
            <a:pPr marL="457200" indent="-457200">
              <a:buFont typeface="+mj-lt"/>
              <a:buAutoNum type="arabicPeriod"/>
            </a:pPr>
            <a:r>
              <a:rPr lang="ru-RU" dirty="0" smtClean="0"/>
              <a:t>Доказать теорему о величине вписанного угла.</a:t>
            </a:r>
          </a:p>
          <a:p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5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1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600"/>
                            </p:stCondLst>
                            <p:childTnLst>
                              <p:par>
                                <p:cTn id="2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План урока.</a:t>
            </a:r>
            <a:endParaRPr lang="ru-RU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/>
              <a:t>Величина плоского угла.</a:t>
            </a:r>
          </a:p>
          <a:p>
            <a:r>
              <a:rPr lang="ru-RU" dirty="0" smtClean="0"/>
              <a:t>Определение центрального угла, дуги окружности, градусной меры дуги окружности.</a:t>
            </a:r>
          </a:p>
          <a:p>
            <a:r>
              <a:rPr lang="ru-RU" dirty="0" smtClean="0"/>
              <a:t>Определение вписанного угла.</a:t>
            </a:r>
          </a:p>
          <a:p>
            <a:r>
              <a:rPr lang="ru-RU" dirty="0" smtClean="0"/>
              <a:t>Теорема о величине вписанного угла.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30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6500"/>
                            </p:stCondLst>
                            <p:childTnLst>
                              <p:par>
                                <p:cTn id="28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Плоский угол.</a:t>
            </a:r>
            <a:endParaRPr lang="ru-RU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Угол разбивает плоскость на две части, каждая из которых называется плоским углом.</a:t>
            </a:r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2428860" y="2928934"/>
            <a:ext cx="4000528" cy="2071702"/>
          </a:xfrm>
          <a:prstGeom prst="line">
            <a:avLst/>
          </a:prstGeom>
          <a:ln w="38100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2428860" y="5000636"/>
            <a:ext cx="5000660" cy="135732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8" name="Дуга 7"/>
          <p:cNvSpPr/>
          <p:nvPr/>
        </p:nvSpPr>
        <p:spPr>
          <a:xfrm rot="11731108">
            <a:off x="2251873" y="4525743"/>
            <a:ext cx="848736" cy="928694"/>
          </a:xfrm>
          <a:prstGeom prst="arc">
            <a:avLst>
              <a:gd name="adj1" fmla="val 11382979"/>
              <a:gd name="adj2" fmla="val 7202940"/>
            </a:avLst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Дуга 8"/>
          <p:cNvSpPr/>
          <p:nvPr/>
        </p:nvSpPr>
        <p:spPr>
          <a:xfrm rot="1378243">
            <a:off x="2905714" y="4443354"/>
            <a:ext cx="665452" cy="1114566"/>
          </a:xfrm>
          <a:prstGeom prst="arc">
            <a:avLst>
              <a:gd name="adj1" fmla="val 16200000"/>
              <a:gd name="adj2" fmla="val 1822748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уга 9"/>
          <p:cNvSpPr/>
          <p:nvPr/>
        </p:nvSpPr>
        <p:spPr>
          <a:xfrm rot="1378243">
            <a:off x="2807834" y="4520163"/>
            <a:ext cx="665452" cy="979060"/>
          </a:xfrm>
          <a:prstGeom prst="arc">
            <a:avLst>
              <a:gd name="adj1" fmla="val 16200000"/>
              <a:gd name="adj2" fmla="val 1822748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715008" y="2643182"/>
            <a:ext cx="357190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a</a:t>
            </a:r>
            <a:endParaRPr lang="ru-RU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000892" y="6215082"/>
            <a:ext cx="35719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b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8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8" grpId="0" animBg="1"/>
      <p:bldP spid="9" grpId="0" animBg="1"/>
      <p:bldP spid="10" grpId="0" animBg="1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tx1"/>
                </a:solidFill>
              </a:rPr>
              <a:t>Величина плоского угла.</a:t>
            </a:r>
            <a:br>
              <a:rPr lang="ru-RU" b="1" u="sng" dirty="0" smtClean="0">
                <a:solidFill>
                  <a:schemeClr val="tx1"/>
                </a:solidFill>
              </a:rPr>
            </a:br>
            <a:endParaRPr lang="ru-RU" b="1" u="sng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Если плоский угол является частью полуплоскости, то его градусной мерой называется градусная мера обычного угла с теми же сторонами.</a:t>
            </a:r>
          </a:p>
          <a:p>
            <a:r>
              <a:rPr lang="ru-RU" dirty="0" smtClean="0"/>
              <a:t>Если плоский угол содержит полуплоскость, то его градусная мера принимается равной </a:t>
            </a:r>
          </a:p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  360</a:t>
            </a:r>
            <a:r>
              <a:rPr lang="ru-RU" dirty="0" smtClean="0">
                <a:sym typeface="Symbol"/>
              </a:rPr>
              <a:t>-, где  - градусная мера дополнительного плоского угла.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>
            <a:normAutofit fontScale="92500" lnSpcReduction="20000"/>
          </a:bodyPr>
          <a:lstStyle/>
          <a:p>
            <a:endParaRPr lang="ru-RU" dirty="0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V="1">
            <a:off x="4500562" y="1714488"/>
            <a:ext cx="3143272" cy="20717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00562" y="3786190"/>
            <a:ext cx="3357586" cy="135732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Дуга 8"/>
          <p:cNvSpPr/>
          <p:nvPr/>
        </p:nvSpPr>
        <p:spPr>
          <a:xfrm rot="2242266">
            <a:off x="4344246" y="3272684"/>
            <a:ext cx="1000132" cy="1000132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5429256" y="350043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ym typeface="Symbol"/>
              </a:rPr>
              <a:t>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286248" y="4214818"/>
            <a:ext cx="1143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360</a:t>
            </a:r>
            <a:r>
              <a:rPr lang="ru-RU" dirty="0" smtClean="0">
                <a:sym typeface="Symbol"/>
              </a:rPr>
              <a:t>-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300"/>
                            </p:stCondLst>
                            <p:childTnLst>
                              <p:par>
                                <p:cTn id="31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8500"/>
                            </p:stCondLst>
                            <p:childTnLst>
                              <p:par>
                                <p:cTn id="37" presetID="40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9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Центральный угол.</a:t>
            </a:r>
            <a:endParaRPr lang="ru-RU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ym typeface="Symbol"/>
              </a:rPr>
              <a:t></a:t>
            </a:r>
            <a:r>
              <a:rPr lang="en-US" dirty="0" smtClean="0">
                <a:sym typeface="Symbol"/>
              </a:rPr>
              <a:t>AOB</a:t>
            </a:r>
            <a:r>
              <a:rPr lang="ru-RU" dirty="0" smtClean="0">
                <a:sym typeface="Symbol"/>
              </a:rPr>
              <a:t> – центральный угол.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0" y="3714752"/>
            <a:ext cx="3357586" cy="300039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-392929" y="4679152"/>
            <a:ext cx="4214819" cy="14287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714480" y="4714884"/>
            <a:ext cx="2500330" cy="500066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1285852" y="3286124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428992" y="492919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357290" y="5072074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</a:t>
            </a:r>
            <a:endParaRPr lang="ru-RU" dirty="0"/>
          </a:p>
        </p:txBody>
      </p:sp>
      <p:sp>
        <p:nvSpPr>
          <p:cNvPr id="23" name="TextBox 22"/>
          <p:cNvSpPr txBox="1"/>
          <p:nvPr/>
        </p:nvSpPr>
        <p:spPr>
          <a:xfrm>
            <a:off x="1357290" y="6488668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286380" y="642918"/>
            <a:ext cx="321471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Центральным углом </a:t>
            </a:r>
            <a:r>
              <a:rPr lang="ru-RU" dirty="0" smtClean="0"/>
              <a:t>в окружности называется плоский угол с вершиной в её центре. 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5429256" y="2143116"/>
            <a:ext cx="3185127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Часть окружности, расположенная внутри центрального угла, называется </a:t>
            </a:r>
            <a:r>
              <a:rPr lang="ru-RU" b="1" dirty="0" smtClean="0"/>
              <a:t>дугой окружности</a:t>
            </a:r>
            <a:r>
              <a:rPr lang="ru-RU" dirty="0" smtClean="0"/>
              <a:t>, соответствующей этому центральному углу.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5500694" y="4500570"/>
            <a:ext cx="30718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Градусной мерой дуги окружности </a:t>
            </a:r>
            <a:r>
              <a:rPr lang="ru-RU" dirty="0" smtClean="0"/>
              <a:t>называется градусная мера соответствующего центрального угла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8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8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8000"/>
                            </p:stCondLst>
                            <p:childTnLst>
                              <p:par>
                                <p:cTn id="3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3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2000"/>
                            </p:stCondLst>
                            <p:childTnLst>
                              <p:par>
                                <p:cTn id="4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19" grpId="0"/>
      <p:bldP spid="20" grpId="0"/>
      <p:bldP spid="21" grpId="0"/>
      <p:bldP spid="23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tx1"/>
                </a:solidFill>
              </a:rPr>
              <a:t>Вписанный угол.</a:t>
            </a:r>
            <a:endParaRPr lang="ru-RU" b="1" u="sng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ru-RU" dirty="0" smtClean="0">
                <a:sym typeface="Symbol"/>
              </a:rPr>
              <a:t></a:t>
            </a:r>
            <a:r>
              <a:rPr lang="en-US" dirty="0" smtClean="0">
                <a:sym typeface="Symbol"/>
              </a:rPr>
              <a:t>ABC </a:t>
            </a:r>
            <a:r>
              <a:rPr lang="ru-RU" dirty="0" smtClean="0">
                <a:sym typeface="Symbol"/>
              </a:rPr>
              <a:t>– вписанный угол.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>
            <a:off x="928662" y="2214554"/>
            <a:ext cx="3500462" cy="3429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>
            <a:stCxn id="4" idx="0"/>
          </p:cNvCxnSpPr>
          <p:nvPr/>
        </p:nvCxnSpPr>
        <p:spPr>
          <a:xfrm rot="16200000" flipH="1" flipV="1">
            <a:off x="53547" y="3232545"/>
            <a:ext cx="3643338" cy="16073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4" idx="0"/>
          </p:cNvCxnSpPr>
          <p:nvPr/>
        </p:nvCxnSpPr>
        <p:spPr>
          <a:xfrm rot="16200000" flipH="1">
            <a:off x="1910934" y="2982513"/>
            <a:ext cx="3357586" cy="182166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00100" y="5000636"/>
            <a:ext cx="4286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2786050" y="200024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286248" y="4714884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13" name="Дуга 12"/>
          <p:cNvSpPr/>
          <p:nvPr/>
        </p:nvSpPr>
        <p:spPr>
          <a:xfrm rot="7837538">
            <a:off x="2187727" y="2116298"/>
            <a:ext cx="914400" cy="914400"/>
          </a:xfrm>
          <a:prstGeom prst="arc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072066" y="3429000"/>
            <a:ext cx="321471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Угол, вершина которого лежит на окружности, а стороны пересекают эту окружность, называется </a:t>
            </a:r>
            <a:r>
              <a:rPr lang="ru-RU" b="1" dirty="0" smtClean="0"/>
              <a:t>вписанным углом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800"/>
                            </p:stCondLst>
                            <p:childTnLst>
                              <p:par>
                                <p:cTn id="3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10" grpId="0"/>
      <p:bldP spid="11" grpId="0"/>
      <p:bldP spid="12" grpId="0"/>
      <p:bldP spid="13" grpId="0" animBg="1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Теорема </a:t>
            </a:r>
            <a:endParaRPr lang="ru-RU" b="1" u="sng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400552" cy="4572000"/>
          </a:xfrm>
        </p:spPr>
        <p:txBody>
          <a:bodyPr/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Угол, вписанный в окружность, равен половине соответствующего центрального угла.</a:t>
            </a:r>
          </a:p>
          <a:p>
            <a:r>
              <a:rPr lang="ru-RU" dirty="0" smtClean="0"/>
              <a:t>Дано: </a:t>
            </a:r>
            <a:r>
              <a:rPr lang="ru-RU" dirty="0" smtClean="0">
                <a:sym typeface="Symbol"/>
              </a:rPr>
              <a:t></a:t>
            </a:r>
            <a:r>
              <a:rPr lang="en-US" dirty="0" smtClean="0">
                <a:sym typeface="Symbol"/>
              </a:rPr>
              <a:t>ABC –</a:t>
            </a:r>
            <a:r>
              <a:rPr lang="ru-RU" dirty="0" smtClean="0">
                <a:sym typeface="Symbol"/>
              </a:rPr>
              <a:t> вписанный угол,  </a:t>
            </a:r>
            <a:r>
              <a:rPr lang="en-US" dirty="0" smtClean="0">
                <a:sym typeface="Symbol"/>
              </a:rPr>
              <a:t>BOC – </a:t>
            </a:r>
            <a:r>
              <a:rPr lang="en-US" dirty="0" smtClean="0">
                <a:sym typeface="Symbol"/>
              </a:rPr>
              <a:t>c</a:t>
            </a:r>
            <a:r>
              <a:rPr lang="ru-RU" dirty="0" smtClean="0">
                <a:sym typeface="Symbol"/>
              </a:rPr>
              <a:t>соответствующий </a:t>
            </a:r>
            <a:r>
              <a:rPr lang="ru-RU" dirty="0" smtClean="0">
                <a:sym typeface="Symbol"/>
              </a:rPr>
              <a:t>центральный угол.</a:t>
            </a:r>
          </a:p>
          <a:p>
            <a:pPr>
              <a:buNone/>
            </a:pPr>
            <a:r>
              <a:rPr lang="ru-RU" dirty="0" smtClean="0"/>
              <a:t>Доказать: </a:t>
            </a:r>
            <a:r>
              <a:rPr lang="ru-RU" dirty="0" smtClean="0">
                <a:sym typeface="Symbol"/>
              </a:rPr>
              <a:t></a:t>
            </a:r>
            <a:r>
              <a:rPr lang="en-US" dirty="0" smtClean="0">
                <a:sym typeface="Symbol"/>
              </a:rPr>
              <a:t>ABC =0,5</a:t>
            </a:r>
            <a:r>
              <a:rPr lang="ru-RU" dirty="0" smtClean="0">
                <a:sym typeface="Symbol"/>
              </a:rPr>
              <a:t> </a:t>
            </a:r>
            <a:r>
              <a:rPr lang="ru-RU" dirty="0" smtClean="0">
                <a:sym typeface="Symbol"/>
              </a:rPr>
              <a:t></a:t>
            </a:r>
            <a:r>
              <a:rPr lang="ru-RU" dirty="0" smtClean="0">
                <a:sym typeface="Symbol"/>
              </a:rPr>
              <a:t>А</a:t>
            </a:r>
            <a:r>
              <a:rPr lang="en-US" dirty="0" smtClean="0">
                <a:sym typeface="Symbol"/>
              </a:rPr>
              <a:t>OC</a:t>
            </a:r>
            <a:r>
              <a:rPr lang="en-US" dirty="0" smtClean="0">
                <a:sym typeface="Symbol"/>
              </a:rPr>
              <a:t>.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857752" y="1600200"/>
            <a:ext cx="3070096" cy="4572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Овал 4"/>
          <p:cNvSpPr/>
          <p:nvPr/>
        </p:nvSpPr>
        <p:spPr>
          <a:xfrm>
            <a:off x="5072066" y="214290"/>
            <a:ext cx="3357586" cy="33575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6200000" flipH="1" flipV="1">
            <a:off x="4625577" y="1232283"/>
            <a:ext cx="3000398" cy="964413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rot="16200000" flipH="1">
            <a:off x="6286510" y="571482"/>
            <a:ext cx="2357455" cy="1643071"/>
          </a:xfrm>
          <a:prstGeom prst="straightConnector1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5464975" y="2035959"/>
            <a:ext cx="1357322" cy="1000132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643702" y="1857364"/>
            <a:ext cx="1643074" cy="71438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Дуга 23"/>
          <p:cNvSpPr/>
          <p:nvPr/>
        </p:nvSpPr>
        <p:spPr>
          <a:xfrm rot="7394141">
            <a:off x="6440355" y="296696"/>
            <a:ext cx="428628" cy="428628"/>
          </a:xfrm>
          <a:prstGeom prst="arc">
            <a:avLst>
              <a:gd name="adj1" fmla="val 16200000"/>
              <a:gd name="adj2" fmla="val 1477414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Дуга 24"/>
          <p:cNvSpPr/>
          <p:nvPr/>
        </p:nvSpPr>
        <p:spPr>
          <a:xfrm rot="3563256">
            <a:off x="6240686" y="1408014"/>
            <a:ext cx="857256" cy="714380"/>
          </a:xfrm>
          <a:prstGeom prst="arc">
            <a:avLst>
              <a:gd name="adj1" fmla="val 20325094"/>
              <a:gd name="adj2" fmla="val 354521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Дуга 25"/>
          <p:cNvSpPr/>
          <p:nvPr/>
        </p:nvSpPr>
        <p:spPr>
          <a:xfrm rot="6970321">
            <a:off x="6367506" y="1542335"/>
            <a:ext cx="857256" cy="714380"/>
          </a:xfrm>
          <a:prstGeom prst="arc">
            <a:avLst>
              <a:gd name="adj1" fmla="val 16200000"/>
              <a:gd name="adj2" fmla="val 1920323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5429256" y="300037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</a:t>
            </a:r>
            <a:endParaRPr lang="ru-RU" dirty="0"/>
          </a:p>
        </p:txBody>
      </p:sp>
      <p:sp>
        <p:nvSpPr>
          <p:cNvPr id="28" name="TextBox 27"/>
          <p:cNvSpPr txBox="1"/>
          <p:nvPr/>
        </p:nvSpPr>
        <p:spPr>
          <a:xfrm>
            <a:off x="6215074" y="142852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B</a:t>
            </a:r>
            <a:endParaRPr lang="ru-RU" dirty="0"/>
          </a:p>
        </p:txBody>
      </p:sp>
      <p:sp>
        <p:nvSpPr>
          <p:cNvPr id="29" name="TextBox 28"/>
          <p:cNvSpPr txBox="1"/>
          <p:nvPr/>
        </p:nvSpPr>
        <p:spPr>
          <a:xfrm>
            <a:off x="8286776" y="2428868"/>
            <a:ext cx="357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</a:t>
            </a:r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6500826" y="150017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100"/>
                            </p:stCondLst>
                            <p:childTnLst>
                              <p:par>
                                <p:cTn id="16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100"/>
                            </p:stCondLst>
                            <p:childTnLst>
                              <p:par>
                                <p:cTn id="2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200"/>
                            </p:stCondLst>
                            <p:childTnLst>
                              <p:par>
                                <p:cTn id="2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200"/>
                            </p:stCondLst>
                            <p:childTnLst>
                              <p:par>
                                <p:cTn id="35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42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4200"/>
                            </p:stCondLst>
                            <p:childTnLst>
                              <p:par>
                                <p:cTn id="47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62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24" grpId="0" animBg="1"/>
      <p:bldP spid="25" grpId="0" animBg="1"/>
      <p:bldP spid="26" grpId="0" animBg="1"/>
      <p:bldP spid="27" grpId="0"/>
      <p:bldP spid="28" grpId="0"/>
      <p:bldP spid="29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solidFill>
                  <a:schemeClr val="tx1"/>
                </a:solidFill>
              </a:rPr>
              <a:t>Доказательство.</a:t>
            </a:r>
            <a:endParaRPr lang="ru-RU" b="1" u="sng" dirty="0">
              <a:solidFill>
                <a:schemeClr val="tx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142844" y="2643182"/>
            <a:ext cx="2428892" cy="2286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857488" y="2571744"/>
            <a:ext cx="2428892" cy="2286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643570" y="2571744"/>
            <a:ext cx="2428892" cy="2286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>
            <a:stCxn id="6" idx="0"/>
          </p:cNvCxnSpPr>
          <p:nvPr/>
        </p:nvCxnSpPr>
        <p:spPr>
          <a:xfrm rot="16200000" flipH="1">
            <a:off x="-32" y="4000504"/>
            <a:ext cx="2714644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>
            <a:stCxn id="6" idx="0"/>
          </p:cNvCxnSpPr>
          <p:nvPr/>
        </p:nvCxnSpPr>
        <p:spPr>
          <a:xfrm rot="16200000" flipH="1">
            <a:off x="892943" y="3107529"/>
            <a:ext cx="2428892" cy="15001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>
            <a:stCxn id="7" idx="0"/>
          </p:cNvCxnSpPr>
          <p:nvPr/>
        </p:nvCxnSpPr>
        <p:spPr>
          <a:xfrm rot="16200000" flipH="1" flipV="1">
            <a:off x="2464579" y="3178967"/>
            <a:ext cx="2214578" cy="1000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7" idx="0"/>
          </p:cNvCxnSpPr>
          <p:nvPr/>
        </p:nvCxnSpPr>
        <p:spPr>
          <a:xfrm rot="16200000" flipH="1">
            <a:off x="3464711" y="3178967"/>
            <a:ext cx="2214578" cy="100013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stCxn id="8" idx="0"/>
          </p:cNvCxnSpPr>
          <p:nvPr/>
        </p:nvCxnSpPr>
        <p:spPr>
          <a:xfrm rot="16200000" flipH="1" flipV="1">
            <a:off x="5250661" y="3679033"/>
            <a:ext cx="2714644" cy="50006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8" idx="0"/>
          </p:cNvCxnSpPr>
          <p:nvPr/>
        </p:nvCxnSpPr>
        <p:spPr>
          <a:xfrm rot="16200000" flipH="1" flipV="1">
            <a:off x="5250661" y="2821777"/>
            <a:ext cx="1857388" cy="13573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Блок-схема: узел 20"/>
          <p:cNvSpPr/>
          <p:nvPr/>
        </p:nvSpPr>
        <p:spPr>
          <a:xfrm>
            <a:off x="1357290" y="3786190"/>
            <a:ext cx="45719" cy="7143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Блок-схема: узел 21"/>
          <p:cNvSpPr/>
          <p:nvPr/>
        </p:nvSpPr>
        <p:spPr>
          <a:xfrm>
            <a:off x="4071934" y="3714752"/>
            <a:ext cx="71438" cy="61914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узел 22"/>
          <p:cNvSpPr/>
          <p:nvPr/>
        </p:nvSpPr>
        <p:spPr>
          <a:xfrm>
            <a:off x="6858016" y="3714752"/>
            <a:ext cx="71438" cy="71438"/>
          </a:xfrm>
          <a:prstGeom prst="flowChartConnector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1071538" y="5143512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</a:t>
            </a:r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4000496" y="4929198"/>
            <a:ext cx="2143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б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6786578" y="4929198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8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21" grpId="0" animBg="1"/>
      <p:bldP spid="22" grpId="0" animBg="1"/>
      <p:bldP spid="23" grpId="0" animBg="1"/>
      <p:bldP spid="24" grpId="0"/>
      <p:bldP spid="25" grpId="0"/>
      <p:bldP spid="2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2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147</TotalTime>
  <Words>329</Words>
  <Application>Microsoft Office PowerPoint</Application>
  <PresentationFormat>Экран (4:3)</PresentationFormat>
  <Paragraphs>60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Эркер</vt:lpstr>
      <vt:lpstr>Углы, вписанные в окружность.</vt:lpstr>
      <vt:lpstr>Цель урока:</vt:lpstr>
      <vt:lpstr>План урока.</vt:lpstr>
      <vt:lpstr>Плоский угол.</vt:lpstr>
      <vt:lpstr>Величина плоского угла. </vt:lpstr>
      <vt:lpstr>Центральный угол.</vt:lpstr>
      <vt:lpstr>Вписанный угол.</vt:lpstr>
      <vt:lpstr>Теорема </vt:lpstr>
      <vt:lpstr>Доказательство.</vt:lpstr>
      <vt:lpstr>Слайд 10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Углы, вписанные в окружность.</dc:title>
  <dc:creator>User</dc:creator>
  <cp:lastModifiedBy>User</cp:lastModifiedBy>
  <cp:revision>16</cp:revision>
  <dcterms:created xsi:type="dcterms:W3CDTF">2009-11-26T08:19:28Z</dcterms:created>
  <dcterms:modified xsi:type="dcterms:W3CDTF">2009-11-29T13:12:28Z</dcterms:modified>
</cp:coreProperties>
</file>