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57" r:id="rId4"/>
    <p:sldId id="258" r:id="rId5"/>
    <p:sldId id="267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980" autoAdjust="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B6887F-D5FA-4BE4-ACB9-1B8DC6A2D06E}" type="datetimeFigureOut">
              <a:rPr lang="ru-RU" smtClean="0"/>
              <a:pPr/>
              <a:t>07.03.2010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D7CAC-311C-4EB9-90EE-5C8E132DE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2AB95-EAA9-4F4B-AA88-F77435AFE4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68CF1-81EC-466D-BC3B-87BA7E5CA1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2F598-BFE9-440B-8947-0531EBECD5B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EB1A5-5C74-4BEB-B22E-B75622D2DE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841C5-049D-47BF-BEEE-8B6DF9E096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612D1B-E65E-4B7C-A5FC-A2CE79F6F0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826DD-89BC-4214-8502-38DE471B88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00C952-3BF3-4393-81C3-1876F67AE2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328D4-1B05-476C-BA89-D27A90AB2C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0417F-1B4A-4A49-8A98-8ACBF615DE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ADA9C-8055-4960-8F28-5CA2539918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031858F-6C0B-4527-BA07-BA8DAC52009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0100" y="928670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Правильные многоугольники.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79825" y="5849938"/>
            <a:ext cx="5464175" cy="1008062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Геометрия 9 </a:t>
            </a:r>
            <a:r>
              <a:rPr lang="ru-RU" dirty="0" err="1" smtClean="0">
                <a:solidFill>
                  <a:schemeClr val="bg1"/>
                </a:solidFill>
              </a:rPr>
              <a:t>кл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214282" y="142852"/>
            <a:ext cx="2133600" cy="476250"/>
          </a:xfrm>
        </p:spPr>
        <p:txBody>
          <a:bodyPr/>
          <a:lstStyle/>
          <a:p>
            <a:fld id="{329E3EB0-9700-4A47-9907-3A3F7DAD1016}" type="datetime1">
              <a:rPr lang="ru-RU" sz="2000" b="1" i="1" smtClean="0">
                <a:solidFill>
                  <a:schemeClr val="bg1"/>
                </a:solidFill>
                <a:cs typeface="Arabic Typesetting" pitchFamily="66" charset="-78"/>
              </a:rPr>
              <a:pPr/>
              <a:t>07.03.2010</a:t>
            </a:fld>
            <a:endParaRPr lang="ru-RU" sz="2000" b="1" i="1" dirty="0">
              <a:solidFill>
                <a:schemeClr val="bg1"/>
              </a:solidFill>
              <a:cs typeface="Arabic Typesetting" pitchFamily="66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6050" y="214290"/>
            <a:ext cx="5000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bg1"/>
                </a:solidFill>
                <a:latin typeface="Century Schoolbook" pitchFamily="18" charset="0"/>
              </a:rPr>
              <a:t>Классная работа.</a:t>
            </a:r>
            <a:endParaRPr lang="ru-RU" sz="2800" b="1" i="1" dirty="0">
              <a:solidFill>
                <a:schemeClr val="bg1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Формулы.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34855" name="Object 39"/>
          <p:cNvGraphicFramePr>
            <a:graphicFrameLocks noChangeAspect="1"/>
          </p:cNvGraphicFramePr>
          <p:nvPr>
            <p:ph idx="1"/>
          </p:nvPr>
        </p:nvGraphicFramePr>
        <p:xfrm>
          <a:off x="714348" y="1571612"/>
          <a:ext cx="4439776" cy="1786739"/>
        </p:xfrm>
        <a:graphic>
          <a:graphicData uri="http://schemas.openxmlformats.org/presentationml/2006/ole">
            <p:oleObj spid="_x0000_s12290" name="Формула" r:id="rId3" imgW="1041120" imgH="419040" progId="Equation.3">
              <p:embed/>
            </p:oleObj>
          </a:graphicData>
        </a:graphic>
      </p:graphicFrame>
      <p:graphicFrame>
        <p:nvGraphicFramePr>
          <p:cNvPr id="34857" name="Object 41"/>
          <p:cNvGraphicFramePr>
            <a:graphicFrameLocks noChangeAspect="1"/>
          </p:cNvGraphicFramePr>
          <p:nvPr/>
        </p:nvGraphicFramePr>
        <p:xfrm>
          <a:off x="3714744" y="4071942"/>
          <a:ext cx="4143404" cy="1872925"/>
        </p:xfrm>
        <a:graphic>
          <a:graphicData uri="http://schemas.openxmlformats.org/presentationml/2006/ole">
            <p:oleObj spid="_x0000_s12291" name="Формула" r:id="rId4" imgW="92700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4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39784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Формулы для вычисления стороны.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824412"/>
          </a:xfrm>
        </p:spPr>
        <p:txBody>
          <a:bodyPr/>
          <a:lstStyle/>
          <a:p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85786" y="1071545"/>
          <a:ext cx="8143932" cy="50596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714644"/>
                <a:gridCol w="2714644"/>
                <a:gridCol w="2714644"/>
              </a:tblGrid>
              <a:tr h="107157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dirty="0" smtClean="0"/>
                        <a:t>R</a:t>
                      </a:r>
                      <a:endParaRPr lang="ru-RU" sz="7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dirty="0" smtClean="0"/>
                        <a:t>r</a:t>
                      </a:r>
                      <a:endParaRPr lang="ru-RU" sz="7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88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0" dirty="0" smtClean="0"/>
                        <a:t>а</a:t>
                      </a:r>
                      <a:r>
                        <a:rPr lang="en-US" sz="2800" dirty="0" smtClean="0"/>
                        <a:t>3</a:t>
                      </a:r>
                      <a:endParaRPr lang="ru-RU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277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0" dirty="0" smtClean="0"/>
                        <a:t>а</a:t>
                      </a:r>
                      <a:r>
                        <a:rPr lang="en-US" sz="2800" dirty="0" smtClean="0"/>
                        <a:t>4</a:t>
                      </a:r>
                      <a:endParaRPr lang="ru-RU" sz="2800" b="1" dirty="0" smtClean="0"/>
                    </a:p>
                    <a:p>
                      <a:pPr algn="ctr"/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072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0" dirty="0" smtClean="0"/>
                        <a:t>а</a:t>
                      </a:r>
                      <a:r>
                        <a:rPr lang="ru-RU" sz="2800" dirty="0" smtClean="0"/>
                        <a:t>6</a:t>
                      </a:r>
                      <a:endParaRPr lang="ru-RU" sz="2800" b="1" dirty="0" smtClean="0"/>
                    </a:p>
                    <a:p>
                      <a:pPr algn="ctr"/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785786" y="1071546"/>
            <a:ext cx="2714644" cy="121444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57224" y="1857364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Вычислить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071670" y="107154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Известно </a:t>
            </a:r>
            <a:endParaRPr lang="ru-RU" dirty="0"/>
          </a:p>
        </p:txBody>
      </p:sp>
      <p:graphicFrame>
        <p:nvGraphicFramePr>
          <p:cNvPr id="34862" name="Object 46"/>
          <p:cNvGraphicFramePr>
            <a:graphicFrameLocks noChangeAspect="1"/>
          </p:cNvGraphicFramePr>
          <p:nvPr/>
        </p:nvGraphicFramePr>
        <p:xfrm>
          <a:off x="4143372" y="2285992"/>
          <a:ext cx="1500198" cy="938623"/>
        </p:xfrm>
        <a:graphic>
          <a:graphicData uri="http://schemas.openxmlformats.org/presentationml/2006/ole">
            <p:oleObj spid="_x0000_s3076" name="Формула" r:id="rId3" imgW="330120" imgH="228600" progId="Equation.3">
              <p:embed/>
            </p:oleObj>
          </a:graphicData>
        </a:graphic>
      </p:graphicFrame>
      <p:graphicFrame>
        <p:nvGraphicFramePr>
          <p:cNvPr id="34863" name="Object 47"/>
          <p:cNvGraphicFramePr>
            <a:graphicFrameLocks noChangeAspect="1"/>
          </p:cNvGraphicFramePr>
          <p:nvPr/>
        </p:nvGraphicFramePr>
        <p:xfrm>
          <a:off x="4286248" y="3571876"/>
          <a:ext cx="1285884" cy="809256"/>
        </p:xfrm>
        <a:graphic>
          <a:graphicData uri="http://schemas.openxmlformats.org/presentationml/2006/ole">
            <p:oleObj spid="_x0000_s3077" name="Формула" r:id="rId4" imgW="342720" imgH="215640" progId="Equation.3">
              <p:embed/>
            </p:oleObj>
          </a:graphicData>
        </a:graphic>
      </p:graphicFrame>
      <p:graphicFrame>
        <p:nvGraphicFramePr>
          <p:cNvPr id="34864" name="Object 48"/>
          <p:cNvGraphicFramePr>
            <a:graphicFrameLocks noChangeAspect="1"/>
          </p:cNvGraphicFramePr>
          <p:nvPr/>
        </p:nvGraphicFramePr>
        <p:xfrm>
          <a:off x="4500562" y="5000636"/>
          <a:ext cx="714380" cy="772896"/>
        </p:xfrm>
        <a:graphic>
          <a:graphicData uri="http://schemas.openxmlformats.org/presentationml/2006/ole">
            <p:oleObj spid="_x0000_s3078" name="Формула" r:id="rId5" imgW="152280" imgH="164880" progId="Equation.3">
              <p:embed/>
            </p:oleObj>
          </a:graphicData>
        </a:graphic>
      </p:graphicFrame>
      <p:graphicFrame>
        <p:nvGraphicFramePr>
          <p:cNvPr id="2" name="Object 46"/>
          <p:cNvGraphicFramePr>
            <a:graphicFrameLocks noChangeAspect="1"/>
          </p:cNvGraphicFramePr>
          <p:nvPr/>
        </p:nvGraphicFramePr>
        <p:xfrm>
          <a:off x="6929454" y="2357430"/>
          <a:ext cx="1357322" cy="813198"/>
        </p:xfrm>
        <a:graphic>
          <a:graphicData uri="http://schemas.openxmlformats.org/presentationml/2006/ole">
            <p:oleObj spid="_x0000_s3079" name="Формула" r:id="rId6" imgW="380880" imgH="228600" progId="Equation.3">
              <p:embed/>
            </p:oleObj>
          </a:graphicData>
        </a:graphic>
      </p:graphicFrame>
      <p:graphicFrame>
        <p:nvGraphicFramePr>
          <p:cNvPr id="3" name="Object 46"/>
          <p:cNvGraphicFramePr>
            <a:graphicFrameLocks noChangeAspect="1"/>
          </p:cNvGraphicFramePr>
          <p:nvPr/>
        </p:nvGraphicFramePr>
        <p:xfrm>
          <a:off x="7286644" y="3571876"/>
          <a:ext cx="785818" cy="681813"/>
        </p:xfrm>
        <a:graphic>
          <a:graphicData uri="http://schemas.openxmlformats.org/presentationml/2006/ole">
            <p:oleObj spid="_x0000_s3080" name="Формула" r:id="rId7" imgW="190440" imgH="164880" progId="Equation.3">
              <p:embed/>
            </p:oleObj>
          </a:graphicData>
        </a:graphic>
      </p:graphicFrame>
      <p:graphicFrame>
        <p:nvGraphicFramePr>
          <p:cNvPr id="12" name="Object 46"/>
          <p:cNvGraphicFramePr>
            <a:graphicFrameLocks noChangeAspect="1"/>
          </p:cNvGraphicFramePr>
          <p:nvPr/>
        </p:nvGraphicFramePr>
        <p:xfrm>
          <a:off x="7215206" y="4786322"/>
          <a:ext cx="719137" cy="1189037"/>
        </p:xfrm>
        <a:graphic>
          <a:graphicData uri="http://schemas.openxmlformats.org/presentationml/2006/ole">
            <p:oleObj spid="_x0000_s3081" name="Формула" r:id="rId8" imgW="253800" imgH="419040" progId="Equation.3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14282" y="142852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4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00" y="274638"/>
            <a:ext cx="5194300" cy="777875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Решите задачи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824412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1. в окружность радиуса </a:t>
            </a:r>
            <a:r>
              <a:rPr lang="en-US" dirty="0" smtClean="0">
                <a:solidFill>
                  <a:schemeClr val="bg1"/>
                </a:solidFill>
              </a:rPr>
              <a:t>R=12 </a:t>
            </a:r>
            <a:r>
              <a:rPr lang="ru-RU" dirty="0" smtClean="0">
                <a:solidFill>
                  <a:schemeClr val="bg1"/>
                </a:solidFill>
              </a:rPr>
              <a:t>вписан правильный </a:t>
            </a:r>
            <a:r>
              <a:rPr lang="en-US" dirty="0" smtClean="0">
                <a:solidFill>
                  <a:schemeClr val="bg1"/>
                </a:solidFill>
              </a:rPr>
              <a:t>n</a:t>
            </a:r>
            <a:r>
              <a:rPr lang="ru-RU" dirty="0" smtClean="0">
                <a:solidFill>
                  <a:schemeClr val="bg1"/>
                </a:solidFill>
              </a:rPr>
              <a:t>–угольник. Определите его сторону и периметр, если: а) </a:t>
            </a:r>
            <a:r>
              <a:rPr lang="en-US" dirty="0" smtClean="0">
                <a:solidFill>
                  <a:schemeClr val="bg1"/>
                </a:solidFill>
              </a:rPr>
              <a:t>n</a:t>
            </a:r>
            <a:r>
              <a:rPr lang="ru-RU" dirty="0" smtClean="0">
                <a:solidFill>
                  <a:schemeClr val="bg1"/>
                </a:solidFill>
              </a:rPr>
              <a:t>=3;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б)</a:t>
            </a:r>
            <a:r>
              <a:rPr lang="en-US" dirty="0" smtClean="0">
                <a:solidFill>
                  <a:schemeClr val="bg1"/>
                </a:solidFill>
              </a:rPr>
              <a:t>n</a:t>
            </a:r>
            <a:r>
              <a:rPr lang="ru-RU" dirty="0" smtClean="0">
                <a:solidFill>
                  <a:schemeClr val="bg1"/>
                </a:solidFill>
              </a:rPr>
              <a:t>=4;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в)</a:t>
            </a:r>
            <a:r>
              <a:rPr lang="en-US" dirty="0" smtClean="0">
                <a:solidFill>
                  <a:schemeClr val="bg1"/>
                </a:solidFill>
              </a:rPr>
              <a:t>n</a:t>
            </a:r>
            <a:r>
              <a:rPr lang="ru-RU" dirty="0" smtClean="0">
                <a:solidFill>
                  <a:schemeClr val="bg1"/>
                </a:solidFill>
              </a:rPr>
              <a:t>=6.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2. </a:t>
            </a:r>
            <a:r>
              <a:rPr lang="en-US" dirty="0">
                <a:solidFill>
                  <a:schemeClr val="bg1"/>
                </a:solidFill>
              </a:rPr>
              <a:t>O</a:t>
            </a:r>
            <a:r>
              <a:rPr lang="ru-RU" dirty="0" smtClean="0">
                <a:solidFill>
                  <a:schemeClr val="bg1"/>
                </a:solidFill>
              </a:rPr>
              <a:t>коло окружности радиуса </a:t>
            </a:r>
            <a:r>
              <a:rPr lang="en-US" dirty="0" smtClean="0">
                <a:solidFill>
                  <a:schemeClr val="bg1"/>
                </a:solidFill>
              </a:rPr>
              <a:t>r</a:t>
            </a:r>
            <a:r>
              <a:rPr lang="ru-RU" dirty="0" smtClean="0">
                <a:solidFill>
                  <a:schemeClr val="bg1"/>
                </a:solidFill>
              </a:rPr>
              <a:t>=6 описан правильный многоугольник. Определите его сторону и периметр, если: а) </a:t>
            </a:r>
            <a:r>
              <a:rPr lang="en-US" dirty="0" smtClean="0">
                <a:solidFill>
                  <a:schemeClr val="bg1"/>
                </a:solidFill>
              </a:rPr>
              <a:t>n</a:t>
            </a:r>
            <a:r>
              <a:rPr lang="ru-RU" dirty="0" smtClean="0">
                <a:solidFill>
                  <a:schemeClr val="bg1"/>
                </a:solidFill>
              </a:rPr>
              <a:t>=3;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б)</a:t>
            </a:r>
            <a:r>
              <a:rPr lang="en-US" dirty="0" smtClean="0">
                <a:solidFill>
                  <a:schemeClr val="bg1"/>
                </a:solidFill>
              </a:rPr>
              <a:t>n</a:t>
            </a:r>
            <a:r>
              <a:rPr lang="ru-RU" dirty="0" smtClean="0">
                <a:solidFill>
                  <a:schemeClr val="bg1"/>
                </a:solidFill>
              </a:rPr>
              <a:t>=4;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в)</a:t>
            </a:r>
            <a:r>
              <a:rPr lang="en-US" dirty="0" smtClean="0">
                <a:solidFill>
                  <a:schemeClr val="bg1"/>
                </a:solidFill>
              </a:rPr>
              <a:t>n</a:t>
            </a:r>
            <a:r>
              <a:rPr lang="ru-RU" dirty="0" smtClean="0">
                <a:solidFill>
                  <a:schemeClr val="bg1"/>
                </a:solidFill>
              </a:rPr>
              <a:t>=6.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Формулы для вычисления</a:t>
            </a:r>
            <a:r>
              <a:rPr lang="en-US" dirty="0" smtClean="0">
                <a:solidFill>
                  <a:srgbClr val="FFC000"/>
                </a:solidFill>
              </a:rPr>
              <a:t/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R </a:t>
            </a:r>
            <a:r>
              <a:rPr lang="ru-RU" dirty="0" smtClean="0">
                <a:solidFill>
                  <a:srgbClr val="FFC000"/>
                </a:solidFill>
              </a:rPr>
              <a:t>и </a:t>
            </a:r>
            <a:r>
              <a:rPr lang="en-US" dirty="0" smtClean="0">
                <a:solidFill>
                  <a:srgbClr val="FFC000"/>
                </a:solidFill>
              </a:rPr>
              <a:t>r</a:t>
            </a:r>
            <a:endParaRPr lang="ru-RU" sz="2400" b="1" dirty="0">
              <a:solidFill>
                <a:srgbClr val="FFC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3000372"/>
          <a:ext cx="8229600" cy="265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9001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          </a:t>
                      </a:r>
                      <a:r>
                        <a:rPr lang="ru-RU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Известно</a:t>
                      </a:r>
                      <a:endParaRPr lang="en-US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</a:t>
                      </a:r>
                      <a:r>
                        <a:rPr lang="ru-RU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Вычислить</a:t>
                      </a:r>
                      <a:r>
                        <a:rPr lang="ru-RU" dirty="0" smtClean="0"/>
                        <a:t>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</a:t>
                      </a:r>
                      <a:r>
                        <a:rPr lang="en-US" sz="2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</a:t>
                      </a:r>
                      <a:endParaRPr lang="ru-RU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</a:t>
                      </a:r>
                      <a:r>
                        <a:rPr lang="en-US" sz="2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</a:t>
                      </a:r>
                      <a:endParaRPr lang="ru-RU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</a:t>
                      </a:r>
                      <a:r>
                        <a:rPr lang="en-US" sz="2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6</a:t>
                      </a:r>
                      <a:endParaRPr lang="ru-RU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86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entury Schoolbook" pitchFamily="18" charset="0"/>
                        </a:rPr>
                        <a:t>R</a:t>
                      </a:r>
                      <a:endParaRPr lang="ru-RU" sz="4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1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</a:rPr>
                        <a:t>a</a:t>
                      </a:r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Century Schoolbook" pitchFamily="18" charset="0"/>
                        </a:rPr>
                        <a:t>6</a:t>
                      </a:r>
                      <a:endParaRPr lang="ru-RU" sz="1800" b="1" i="1" dirty="0" smtClean="0">
                        <a:solidFill>
                          <a:schemeClr val="tx1"/>
                        </a:solidFill>
                        <a:latin typeface="Century Schoolbook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entury Schoolbook" pitchFamily="18" charset="0"/>
                        </a:rPr>
                        <a:t>r</a:t>
                      </a:r>
                      <a:endParaRPr lang="ru-RU" sz="4400" b="1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357158" y="3000372"/>
            <a:ext cx="2071702" cy="85725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2" name="Object 48"/>
          <p:cNvGraphicFramePr>
            <a:graphicFrameLocks noChangeAspect="1"/>
          </p:cNvGraphicFramePr>
          <p:nvPr/>
        </p:nvGraphicFramePr>
        <p:xfrm>
          <a:off x="5286380" y="3857628"/>
          <a:ext cx="571503" cy="978129"/>
        </p:xfrm>
        <a:graphic>
          <a:graphicData uri="http://schemas.openxmlformats.org/presentationml/2006/ole">
            <p:oleObj spid="_x0000_s13318" name="Формула" r:id="rId3" imgW="266400" imgH="457200" progId="Equation.3">
              <p:embed/>
            </p:oleObj>
          </a:graphicData>
        </a:graphic>
      </p:graphicFrame>
      <p:graphicFrame>
        <p:nvGraphicFramePr>
          <p:cNvPr id="13" name="Object 48"/>
          <p:cNvGraphicFramePr>
            <a:graphicFrameLocks noChangeAspect="1"/>
          </p:cNvGraphicFramePr>
          <p:nvPr/>
        </p:nvGraphicFramePr>
        <p:xfrm>
          <a:off x="3143240" y="3786190"/>
          <a:ext cx="571504" cy="1026137"/>
        </p:xfrm>
        <a:graphic>
          <a:graphicData uri="http://schemas.openxmlformats.org/presentationml/2006/ole">
            <p:oleObj spid="_x0000_s13319" name="Формула" r:id="rId4" imgW="253800" imgH="457200" progId="Equation.3">
              <p:embed/>
            </p:oleObj>
          </a:graphicData>
        </a:graphic>
      </p:graphicFrame>
      <p:graphicFrame>
        <p:nvGraphicFramePr>
          <p:cNvPr id="14" name="Object 48"/>
          <p:cNvGraphicFramePr>
            <a:graphicFrameLocks noChangeAspect="1"/>
          </p:cNvGraphicFramePr>
          <p:nvPr/>
        </p:nvGraphicFramePr>
        <p:xfrm>
          <a:off x="5357818" y="4714884"/>
          <a:ext cx="520920" cy="928694"/>
        </p:xfrm>
        <a:graphic>
          <a:graphicData uri="http://schemas.openxmlformats.org/presentationml/2006/ole">
            <p:oleObj spid="_x0000_s13320" name="Формула" r:id="rId5" imgW="241200" imgH="431640" progId="Equation.3">
              <p:embed/>
            </p:oleObj>
          </a:graphicData>
        </a:graphic>
      </p:graphicFrame>
      <p:graphicFrame>
        <p:nvGraphicFramePr>
          <p:cNvPr id="15" name="Object 48"/>
          <p:cNvGraphicFramePr>
            <a:graphicFrameLocks noChangeAspect="1"/>
          </p:cNvGraphicFramePr>
          <p:nvPr/>
        </p:nvGraphicFramePr>
        <p:xfrm>
          <a:off x="3071802" y="4572008"/>
          <a:ext cx="765163" cy="1056310"/>
        </p:xfrm>
        <a:graphic>
          <a:graphicData uri="http://schemas.openxmlformats.org/presentationml/2006/ole">
            <p:oleObj spid="_x0000_s13321" name="Формула" r:id="rId6" imgW="330120" imgH="457200" progId="Equation.3">
              <p:embed/>
            </p:oleObj>
          </a:graphicData>
        </a:graphic>
      </p:graphicFrame>
      <p:graphicFrame>
        <p:nvGraphicFramePr>
          <p:cNvPr id="16" name="Object 48"/>
          <p:cNvGraphicFramePr>
            <a:graphicFrameLocks noChangeAspect="1"/>
          </p:cNvGraphicFramePr>
          <p:nvPr/>
        </p:nvGraphicFramePr>
        <p:xfrm>
          <a:off x="7286644" y="4786323"/>
          <a:ext cx="819146" cy="840832"/>
        </p:xfrm>
        <a:graphic>
          <a:graphicData uri="http://schemas.openxmlformats.org/presentationml/2006/ole">
            <p:oleObj spid="_x0000_s13322" name="Формула" r:id="rId7" imgW="43164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00" y="274638"/>
            <a:ext cx="5194300" cy="777875"/>
          </a:xfrm>
        </p:spPr>
        <p:txBody>
          <a:bodyPr/>
          <a:lstStyle/>
          <a:p>
            <a:endParaRPr lang="ru-RU">
              <a:solidFill>
                <a:srgbClr val="FFFF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824412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3. </a:t>
            </a:r>
            <a:r>
              <a:rPr lang="ru-RU" dirty="0" smtClean="0">
                <a:solidFill>
                  <a:schemeClr val="bg1"/>
                </a:solidFill>
              </a:rPr>
              <a:t>Для правильного </a:t>
            </a:r>
            <a:r>
              <a:rPr lang="en-US" dirty="0" smtClean="0">
                <a:solidFill>
                  <a:schemeClr val="bg1"/>
                </a:solidFill>
              </a:rPr>
              <a:t>n</a:t>
            </a:r>
            <a:r>
              <a:rPr lang="ru-RU" dirty="0" smtClean="0">
                <a:solidFill>
                  <a:schemeClr val="bg1"/>
                </a:solidFill>
              </a:rPr>
              <a:t>–угольника со стороной а=6 найдите радиус описанной около него окружности, если: а) </a:t>
            </a:r>
            <a:r>
              <a:rPr lang="en-US" dirty="0" smtClean="0">
                <a:solidFill>
                  <a:schemeClr val="bg1"/>
                </a:solidFill>
              </a:rPr>
              <a:t>n</a:t>
            </a:r>
            <a:r>
              <a:rPr lang="ru-RU" dirty="0" smtClean="0">
                <a:solidFill>
                  <a:schemeClr val="bg1"/>
                </a:solidFill>
              </a:rPr>
              <a:t>=3;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б)</a:t>
            </a:r>
            <a:r>
              <a:rPr lang="en-US" dirty="0" smtClean="0">
                <a:solidFill>
                  <a:schemeClr val="bg1"/>
                </a:solidFill>
              </a:rPr>
              <a:t>n</a:t>
            </a:r>
            <a:r>
              <a:rPr lang="ru-RU" dirty="0" smtClean="0">
                <a:solidFill>
                  <a:schemeClr val="bg1"/>
                </a:solidFill>
              </a:rPr>
              <a:t>=4;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в)</a:t>
            </a:r>
            <a:r>
              <a:rPr lang="en-US" dirty="0" smtClean="0">
                <a:solidFill>
                  <a:schemeClr val="bg1"/>
                </a:solidFill>
              </a:rPr>
              <a:t>n</a:t>
            </a:r>
            <a:r>
              <a:rPr lang="ru-RU" dirty="0" smtClean="0">
                <a:solidFill>
                  <a:schemeClr val="bg1"/>
                </a:solidFill>
              </a:rPr>
              <a:t>=6.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4. Правильный треугольник со стороной а=√6 вписан в окружность. Найдите сторону вписанного в эту же окружность квадрата.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3143240" y="4714884"/>
            <a:ext cx="1857388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00" y="274638"/>
            <a:ext cx="5194300" cy="777875"/>
          </a:xfrm>
        </p:spPr>
        <p:txBody>
          <a:bodyPr/>
          <a:lstStyle/>
          <a:p>
            <a:endParaRPr lang="ru-RU">
              <a:solidFill>
                <a:srgbClr val="FFFF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714488"/>
            <a:ext cx="8229600" cy="482441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5.Правильный треугольник вписан в окружность с центром О и радиусом 8см. На стороне этого треугольника построен квадрат. Определите радиус окружности, описанной около этого квадрата.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6. стр.180, №22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3286116" y="4714884"/>
            <a:ext cx="1574494" cy="135732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19731028">
            <a:off x="4362062" y="4220263"/>
            <a:ext cx="1555260" cy="15552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00" y="274638"/>
            <a:ext cx="5194300" cy="777875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Самостоятельная работа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824412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Правильный треугольник вписан в окружность радиуса 5 см. Определите радиус окружности, вписанной в этот треугольник.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Правильный шестиугольник вписан в окружность радиуса 4 см. определите радиус окружности, вписанной в этот шестиугольник.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Д/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: 20, 21. стр. </a:t>
            </a:r>
            <a:r>
              <a:rPr lang="ru-RU" smtClean="0">
                <a:solidFill>
                  <a:schemeClr val="bg1"/>
                </a:solidFill>
              </a:rPr>
              <a:t>180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ремя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Время</Template>
  <TotalTime>160</TotalTime>
  <Words>242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Время</vt:lpstr>
      <vt:lpstr>Формула</vt:lpstr>
      <vt:lpstr>Правильные многоугольники.</vt:lpstr>
      <vt:lpstr>Формулы.</vt:lpstr>
      <vt:lpstr>Формулы для вычисления стороны.</vt:lpstr>
      <vt:lpstr>Решите задачи</vt:lpstr>
      <vt:lpstr>Формулы для вычисления  R и r</vt:lpstr>
      <vt:lpstr>Слайд 6</vt:lpstr>
      <vt:lpstr>Слайд 7</vt:lpstr>
      <vt:lpstr>Самостоятельная работа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Правильные многоугольники.</dc:title>
  <dc:creator>1</dc:creator>
  <cp:lastModifiedBy>1</cp:lastModifiedBy>
  <cp:revision>18</cp:revision>
  <dcterms:created xsi:type="dcterms:W3CDTF">2010-01-27T11:25:47Z</dcterms:created>
  <dcterms:modified xsi:type="dcterms:W3CDTF">2010-03-07T16:27:16Z</dcterms:modified>
</cp:coreProperties>
</file>