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7" r:id="rId8"/>
    <p:sldId id="260" r:id="rId9"/>
    <p:sldId id="261" r:id="rId10"/>
    <p:sldId id="268" r:id="rId11"/>
    <p:sldId id="262" r:id="rId12"/>
    <p:sldId id="269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FFFF99"/>
    <a:srgbClr val="00FF00"/>
    <a:srgbClr val="D60093"/>
    <a:srgbClr val="9900CC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6C0422-93A7-4C51-A6BA-BDA3C38CA92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7FA955-BD1D-4FE7-8D58-84FA77220F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A6DF5E6-49FD-413B-B154-74F63DD93B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8D8A5-11D5-4476-BEB2-D51CC406ED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19970-ADD5-4DD1-9B6A-7C2A001E4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41962BF-9F9F-4610-8503-46E1F001B4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57C05923-55C9-4D24-AAC8-29B828B0B8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539D32-61AC-45CD-BC14-A6105A20DF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1710D69-C649-4698-9166-C15EA69B56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3F8759-3491-4D2A-9A9A-FAF2663E34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E5CC4E-1E62-4961-B59E-E7519B9B5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7E357E-1553-4659-814E-42A0214D41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7452F6-A0DD-4903-B451-ED6014D3A0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5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9BE6D6-899B-4D53-9F16-1D71E0BECB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486650" cy="403225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8675688" cy="65262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Сумма    n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первых членов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геометрической прогрессии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b="1" smtClean="0"/>
              <a:t>Задача «Выгодная сделка»</a:t>
            </a:r>
          </a:p>
        </p:txBody>
      </p:sp>
      <p:pic>
        <p:nvPicPr>
          <p:cNvPr id="12291" name="Picture 4" descr="деньги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64" y="1612900"/>
            <a:ext cx="5832475" cy="52451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0"/>
            <a:ext cx="8362950" cy="71008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u="sng" smtClean="0"/>
              <a:t>Решение:</a:t>
            </a:r>
            <a:r>
              <a:rPr lang="ru-RU" sz="2800" smtClean="0"/>
              <a:t>  подсчитаем сколько денег пришлось отдать незнакомцу.    </a:t>
            </a:r>
          </a:p>
          <a:p>
            <a:pPr marL="0" indent="0" eaLnBrk="1" hangingPunct="1">
              <a:buFontTx/>
              <a:buNone/>
            </a:pPr>
            <a:r>
              <a:rPr lang="ru-RU" sz="2800" smtClean="0"/>
              <a:t>Числа     1; 2;  4;  8; …. составляют геометрическую прогрессию.</a:t>
            </a:r>
          </a:p>
          <a:p>
            <a:pPr marL="0" indent="0" eaLnBrk="1" hangingPunct="1">
              <a:buFontTx/>
              <a:buNone/>
            </a:pPr>
            <a:r>
              <a:rPr lang="ru-RU" sz="2800" smtClean="0"/>
              <a:t>в1 =1  </a:t>
            </a:r>
            <a:r>
              <a:rPr lang="en-US" sz="2800" smtClean="0"/>
              <a:t>q</a:t>
            </a:r>
            <a:r>
              <a:rPr lang="ru-RU" sz="2800" smtClean="0"/>
              <a:t> =2  </a:t>
            </a:r>
            <a:r>
              <a:rPr lang="en-US" sz="2800" smtClean="0"/>
              <a:t>n</a:t>
            </a:r>
            <a:r>
              <a:rPr lang="ru-RU" sz="2800" smtClean="0"/>
              <a:t>= 30            </a:t>
            </a:r>
          </a:p>
          <a:p>
            <a:pPr marL="0" indent="0" eaLnBrk="1" hangingPunct="1">
              <a:buFontTx/>
              <a:buNone/>
            </a:pPr>
            <a:endParaRPr lang="ru-RU" sz="2800" smtClean="0"/>
          </a:p>
          <a:p>
            <a:pPr marL="0" indent="0" eaLnBrk="1" hangingPunct="1">
              <a:buFontTx/>
              <a:buNone/>
            </a:pPr>
            <a:r>
              <a:rPr lang="ru-RU" sz="2800" smtClean="0"/>
              <a:t>         </a:t>
            </a:r>
            <a:r>
              <a:rPr lang="en-US" sz="2800" smtClean="0"/>
              <a:t>S</a:t>
            </a:r>
            <a:r>
              <a:rPr lang="ru-RU" sz="2800" smtClean="0"/>
              <a:t> =10</a:t>
            </a:r>
            <a:r>
              <a:rPr lang="en-US" sz="2800" smtClean="0"/>
              <a:t>  </a:t>
            </a:r>
            <a:r>
              <a:rPr lang="ru-RU" sz="2800" smtClean="0"/>
              <a:t>737 </a:t>
            </a:r>
            <a:r>
              <a:rPr lang="en-US" sz="2800" smtClean="0"/>
              <a:t> </a:t>
            </a:r>
            <a:r>
              <a:rPr lang="ru-RU" sz="2800" smtClean="0"/>
              <a:t>418 руб 23 коп.</a:t>
            </a:r>
          </a:p>
          <a:p>
            <a:pPr marL="0" indent="0" eaLnBrk="1" hangingPunct="1">
              <a:buFontTx/>
              <a:buNone/>
            </a:pPr>
            <a:r>
              <a:rPr lang="ru-RU" sz="2800" smtClean="0"/>
              <a:t>Без малого 11 миллионов!.. А ведь началось с одной копейки. Незнакомец мог бы приносить даже по 3 сотни тысяч рублей и всё-таки не прогадал бы.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508625" y="1412875"/>
          <a:ext cx="2519363" cy="1052513"/>
        </p:xfrm>
        <a:graphic>
          <a:graphicData uri="http://schemas.openxmlformats.org/presentationml/2006/ole">
            <p:oleObj spid="_x0000_s2050" name="Формула" r:id="rId3" imgW="10029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D60093"/>
                </a:solidFill>
              </a:rPr>
              <a:t>Задача «Вознаграждение воина»</a:t>
            </a:r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0"/>
            <a:ext cx="8964612" cy="68580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2800" u="sng" smtClean="0"/>
              <a:t>РЕШЕНИЕ</a:t>
            </a:r>
            <a:endParaRPr lang="ru-RU" sz="2800" smtClean="0"/>
          </a:p>
          <a:p>
            <a:pPr eaLnBrk="1" hangingPunct="1">
              <a:buFontTx/>
              <a:buNone/>
            </a:pPr>
            <a:r>
              <a:rPr lang="ru-RU" sz="2800" smtClean="0"/>
              <a:t>Составляем уравнение</a:t>
            </a:r>
          </a:p>
          <a:p>
            <a:pPr eaLnBrk="1" hangingPunct="1">
              <a:buFontTx/>
              <a:buNone/>
            </a:pPr>
            <a:r>
              <a:rPr lang="ru-RU" sz="2800" smtClean="0"/>
              <a:t>65535 = 1+2+4+….+ 2</a:t>
            </a:r>
            <a:r>
              <a:rPr lang="ru-RU" sz="2800" baseline="30000" smtClean="0"/>
              <a:t>х-1</a:t>
            </a:r>
            <a:r>
              <a:rPr lang="ru-RU" sz="2800" smtClean="0"/>
              <a:t> , где х – число ран.       Справа – геометрическая прогрессия</a:t>
            </a:r>
          </a:p>
          <a:p>
            <a:pPr eaLnBrk="1" hangingPunct="1">
              <a:buFontTx/>
              <a:buNone/>
            </a:pPr>
            <a:r>
              <a:rPr lang="ru-RU" sz="2800" smtClean="0"/>
              <a:t>в</a:t>
            </a:r>
            <a:r>
              <a:rPr lang="ru-RU" sz="2800" baseline="-25000" smtClean="0"/>
              <a:t>1</a:t>
            </a:r>
            <a:r>
              <a:rPr lang="ru-RU" sz="2800" smtClean="0"/>
              <a:t> =1  </a:t>
            </a:r>
            <a:r>
              <a:rPr lang="en-US" sz="2800" smtClean="0"/>
              <a:t>q</a:t>
            </a:r>
            <a:r>
              <a:rPr lang="ru-RU" sz="2800" smtClean="0"/>
              <a:t> =2  </a:t>
            </a:r>
            <a:r>
              <a:rPr lang="en-US" sz="2800" smtClean="0"/>
              <a:t>S</a:t>
            </a:r>
            <a:r>
              <a:rPr lang="en-US" sz="2800" baseline="-25000" smtClean="0"/>
              <a:t>n</a:t>
            </a:r>
            <a:r>
              <a:rPr lang="ru-RU" sz="2800" smtClean="0"/>
              <a:t>= 65535</a:t>
            </a:r>
          </a:p>
          <a:p>
            <a:pPr eaLnBrk="1" hangingPunct="1">
              <a:buFontTx/>
              <a:buNone/>
            </a:pPr>
            <a:r>
              <a:rPr lang="ru-RU" sz="2800" smtClean="0"/>
              <a:t>            </a:t>
            </a:r>
          </a:p>
          <a:p>
            <a:pPr eaLnBrk="1" hangingPunct="1">
              <a:buFontTx/>
              <a:buNone/>
            </a:pPr>
            <a:r>
              <a:rPr lang="ru-RU" sz="2800" smtClean="0"/>
              <a:t>65535 = </a:t>
            </a:r>
          </a:p>
          <a:p>
            <a:pPr eaLnBrk="1" hangingPunct="1">
              <a:buFontTx/>
              <a:buNone/>
            </a:pPr>
            <a:r>
              <a:rPr lang="ru-RU" sz="2800" smtClean="0"/>
              <a:t>Или</a:t>
            </a:r>
          </a:p>
          <a:p>
            <a:pPr eaLnBrk="1" hangingPunct="1">
              <a:buFontTx/>
              <a:buNone/>
            </a:pPr>
            <a:r>
              <a:rPr lang="ru-RU" sz="2800" smtClean="0"/>
              <a:t>65535 = 2</a:t>
            </a:r>
            <a:r>
              <a:rPr lang="ru-RU" sz="2800" baseline="30000" smtClean="0"/>
              <a:t>х </a:t>
            </a:r>
            <a:r>
              <a:rPr lang="ru-RU" sz="2800" smtClean="0"/>
              <a:t>– 1              2</a:t>
            </a:r>
            <a:r>
              <a:rPr lang="ru-RU" sz="2800" baseline="30000" smtClean="0"/>
              <a:t>х</a:t>
            </a:r>
            <a:r>
              <a:rPr lang="ru-RU" sz="2800" smtClean="0"/>
              <a:t>  = 65356                 х=16</a:t>
            </a:r>
          </a:p>
          <a:p>
            <a:pPr eaLnBrk="1" hangingPunct="1">
              <a:buFontTx/>
              <a:buNone/>
            </a:pPr>
            <a:endParaRPr lang="ru-RU" sz="2800" smtClean="0"/>
          </a:p>
          <a:p>
            <a:pPr eaLnBrk="1" hangingPunct="1">
              <a:buFontTx/>
              <a:buNone/>
            </a:pPr>
            <a:r>
              <a:rPr lang="ru-RU" sz="2800" smtClean="0"/>
              <a:t>     При столь великодушной системе вознаграждения воин должен получить 16 ран и остаться при этом в живых, чтобы удостоиться награды в 655 руб. 35 коп.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763713" y="2636838"/>
          <a:ext cx="1654175" cy="1114425"/>
        </p:xfrm>
        <a:graphic>
          <a:graphicData uri="http://schemas.openxmlformats.org/presentationml/2006/ole">
            <p:oleObj spid="_x0000_s3074" name="Формула" r:id="rId3" imgW="6220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435975" cy="5492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D60093"/>
                </a:solidFill>
              </a:rPr>
              <a:t>Программированный контроль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620713"/>
            <a:ext cx="4572000" cy="6237287"/>
          </a:xfrm>
          <a:solidFill>
            <a:srgbClr val="CCFFFF"/>
          </a:solidFill>
        </p:spPr>
        <p:txBody>
          <a:bodyPr>
            <a:normAutofit/>
          </a:bodyPr>
          <a:lstStyle/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b="1" i="1" smtClean="0">
                <a:solidFill>
                  <a:schemeClr val="accent2"/>
                </a:solidFill>
              </a:rPr>
              <a:t>1 вариант</a:t>
            </a:r>
            <a:endParaRPr lang="ru-RU" sz="1600" smtClean="0">
              <a:solidFill>
                <a:schemeClr val="accent2"/>
              </a:solidFill>
            </a:endParaRPr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1. Найти знаменатель  </a:t>
            </a:r>
            <a:r>
              <a:rPr lang="en-US" sz="1600" smtClean="0"/>
              <a:t>q </a:t>
            </a:r>
            <a:r>
              <a:rPr lang="ru-RU" sz="1600" smtClean="0"/>
              <a:t> геометрической прогрессии: 6; -2 ;… </a:t>
            </a:r>
            <a:endParaRPr lang="ru-RU" sz="1600" u="sng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</a:t>
            </a: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1) -3                2) 4                 3)          </a:t>
            </a:r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2. Найти четвёртый член геометрической прогрессии: 1; -2;……</a:t>
            </a:r>
            <a:endParaRPr lang="ru-RU" sz="1600" u="sng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 </a:t>
            </a: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1) -8               2) -2                3)         </a:t>
            </a:r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3. Найти  </a:t>
            </a:r>
            <a:r>
              <a:rPr lang="ru-RU" sz="1600" b="1" i="1" smtClean="0"/>
              <a:t>в</a:t>
            </a:r>
            <a:r>
              <a:rPr lang="ru-RU" sz="1600" baseline="-25000" smtClean="0"/>
              <a:t>3</a:t>
            </a:r>
            <a:r>
              <a:rPr lang="ru-RU" sz="1600" smtClean="0"/>
              <a:t> ,  если </a:t>
            </a:r>
            <a:r>
              <a:rPr lang="ru-RU" sz="1600" b="1" i="1" smtClean="0"/>
              <a:t>в</a:t>
            </a:r>
            <a:r>
              <a:rPr lang="ru-RU" sz="1600" baseline="-25000" smtClean="0"/>
              <a:t>2</a:t>
            </a:r>
            <a:r>
              <a:rPr lang="ru-RU" sz="1600" smtClean="0"/>
              <a:t> = 2,      </a:t>
            </a:r>
            <a:r>
              <a:rPr lang="ru-RU" sz="1600" b="1" i="1" smtClean="0"/>
              <a:t> в</a:t>
            </a:r>
            <a:r>
              <a:rPr lang="ru-RU" sz="1600" baseline="-25000" smtClean="0"/>
              <a:t>4</a:t>
            </a:r>
            <a:r>
              <a:rPr lang="ru-RU" sz="1600" smtClean="0"/>
              <a:t> =8</a:t>
            </a:r>
            <a:endParaRPr lang="ru-RU" sz="1600" u="sng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 </a:t>
            </a: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1)8                        2) 4             3) 16 </a:t>
            </a:r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4. Вычислить  сумму первых пяти членов геометрической прогрессии, если </a:t>
            </a:r>
            <a:r>
              <a:rPr lang="ru-RU" sz="1600" b="1" i="1" smtClean="0"/>
              <a:t>в</a:t>
            </a:r>
            <a:r>
              <a:rPr lang="ru-RU" sz="1600" baseline="-25000" smtClean="0"/>
              <a:t>1</a:t>
            </a:r>
            <a:r>
              <a:rPr lang="ru-RU" sz="1600" smtClean="0"/>
              <a:t> = -1; </a:t>
            </a:r>
            <a:r>
              <a:rPr lang="en-US" sz="1600" smtClean="0"/>
              <a:t>q </a:t>
            </a:r>
            <a:r>
              <a:rPr lang="ru-RU" sz="1600" smtClean="0"/>
              <a:t>= 2 :</a:t>
            </a:r>
            <a:endParaRPr lang="ru-RU" sz="1600" u="sng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 </a:t>
            </a: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AutoNum type="arabicParenR"/>
            </a:pPr>
            <a:r>
              <a:rPr lang="ru-RU" sz="1600" smtClean="0"/>
              <a:t>32                       2) -31            3) 10</a:t>
            </a:r>
          </a:p>
          <a:p>
            <a:pPr marL="304800" indent="-304800" eaLnBrk="1" hangingPunct="1">
              <a:lnSpc>
                <a:spcPct val="80000"/>
              </a:lnSpc>
              <a:buFontTx/>
              <a:buAutoNum type="arabicParenR"/>
            </a:pPr>
            <a:endParaRPr lang="ru-RU" sz="1600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5. Вычислить сумму 2 + 4 + 8 +……+ 32</a:t>
            </a:r>
            <a:endParaRPr lang="ru-RU" sz="1600" u="sng" smtClean="0"/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</a:t>
            </a:r>
            <a:r>
              <a:rPr lang="ru-RU" sz="1600" smtClean="0"/>
              <a:t>: </a:t>
            </a:r>
          </a:p>
          <a:p>
            <a:pPr marL="304800" indent="-304800"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1)128                   2)22              3)62</a:t>
            </a:r>
          </a:p>
        </p:txBody>
      </p:sp>
      <p:sp>
        <p:nvSpPr>
          <p:cNvPr id="410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620713"/>
            <a:ext cx="4495800" cy="6237287"/>
          </a:xfrm>
          <a:solidFill>
            <a:srgbClr val="FFFF99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b="1" i="1" smtClean="0">
                <a:solidFill>
                  <a:schemeClr val="hlink"/>
                </a:solidFill>
              </a:rPr>
              <a:t>2 вариант</a:t>
            </a:r>
            <a:endParaRPr lang="ru-RU" sz="1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AutoNum type="arabicPeriod"/>
            </a:pPr>
            <a:r>
              <a:rPr lang="ru-RU" sz="1600" smtClean="0"/>
              <a:t>Найти знаменатель  </a:t>
            </a:r>
            <a:r>
              <a:rPr lang="en-US" sz="1600" smtClean="0"/>
              <a:t>q </a:t>
            </a:r>
            <a:r>
              <a:rPr lang="ru-RU" sz="1600" smtClean="0"/>
              <a:t> геометрической прогрессии: -8; 2;…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</a:t>
            </a:r>
            <a:endParaRPr lang="ru-RU" sz="1600" smtClean="0"/>
          </a:p>
          <a:p>
            <a:pPr eaLnBrk="1" hangingPunct="1">
              <a:lnSpc>
                <a:spcPct val="80000"/>
              </a:lnSpc>
              <a:buFontTx/>
              <a:buAutoNum type="arabicParenR"/>
            </a:pPr>
            <a:r>
              <a:rPr lang="ru-RU" sz="1600" smtClean="0"/>
              <a:t>               2) -4                  3) 6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2. Найти четвёртый член геометрической прогрессии: 1; -3;………</a:t>
            </a:r>
            <a:endParaRPr lang="ru-RU" sz="16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 </a:t>
            </a:r>
            <a:endParaRPr lang="ru-RU" sz="1600" smtClean="0"/>
          </a:p>
          <a:p>
            <a:pPr eaLnBrk="1" hangingPunct="1">
              <a:lnSpc>
                <a:spcPct val="80000"/>
              </a:lnSpc>
              <a:buFontTx/>
              <a:buAutoNum type="arabicParenR"/>
            </a:pPr>
            <a:r>
              <a:rPr lang="ru-RU" sz="1600" smtClean="0"/>
              <a:t>                 2) -3                   3) -27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3. Найти  </a:t>
            </a:r>
            <a:r>
              <a:rPr lang="ru-RU" sz="1600" b="1" i="1" smtClean="0"/>
              <a:t>в</a:t>
            </a:r>
            <a:r>
              <a:rPr lang="ru-RU" sz="1600" baseline="-25000" smtClean="0"/>
              <a:t>3</a:t>
            </a:r>
            <a:r>
              <a:rPr lang="ru-RU" sz="1600" smtClean="0"/>
              <a:t> ,  если </a:t>
            </a:r>
            <a:r>
              <a:rPr lang="ru-RU" sz="1600" b="1" i="1" smtClean="0"/>
              <a:t>в</a:t>
            </a:r>
            <a:r>
              <a:rPr lang="ru-RU" sz="1600" baseline="-25000" smtClean="0"/>
              <a:t>2</a:t>
            </a:r>
            <a:r>
              <a:rPr lang="ru-RU" sz="1600" smtClean="0"/>
              <a:t> = 3,               </a:t>
            </a:r>
            <a:r>
              <a:rPr lang="ru-RU" sz="1600" b="1" i="1" smtClean="0"/>
              <a:t> в</a:t>
            </a:r>
            <a:r>
              <a:rPr lang="ru-RU" sz="1600" baseline="-25000" smtClean="0"/>
              <a:t>4</a:t>
            </a:r>
            <a:r>
              <a:rPr lang="ru-RU" sz="1600" smtClean="0"/>
              <a:t> =27</a:t>
            </a:r>
            <a:endParaRPr lang="ru-RU" sz="16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 </a:t>
            </a:r>
            <a:endParaRPr lang="ru-RU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1)24                         2) 9                  3) 81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4. Вычислить  сумму первых пяти членов геометрической прогрессии, если </a:t>
            </a:r>
            <a:r>
              <a:rPr lang="ru-RU" sz="1600" b="1" i="1" smtClean="0"/>
              <a:t>в</a:t>
            </a:r>
            <a:r>
              <a:rPr lang="ru-RU" sz="1600" baseline="-25000" smtClean="0"/>
              <a:t>1</a:t>
            </a:r>
            <a:r>
              <a:rPr lang="ru-RU" sz="1600" smtClean="0"/>
              <a:t> = 1; </a:t>
            </a:r>
            <a:r>
              <a:rPr lang="en-US" sz="1600" smtClean="0"/>
              <a:t>q </a:t>
            </a:r>
            <a:r>
              <a:rPr lang="ru-RU" sz="1600" smtClean="0"/>
              <a:t>= -2 :</a:t>
            </a:r>
            <a:endParaRPr lang="ru-RU" sz="16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Ответы: </a:t>
            </a:r>
            <a:endParaRPr lang="ru-RU" sz="1600" smtClean="0"/>
          </a:p>
          <a:p>
            <a:pPr eaLnBrk="1" hangingPunct="1">
              <a:lnSpc>
                <a:spcPct val="80000"/>
              </a:lnSpc>
              <a:buFontTx/>
              <a:buAutoNum type="arabicParenR"/>
            </a:pPr>
            <a:r>
              <a:rPr lang="ru-RU" sz="1600" smtClean="0"/>
              <a:t>16                           2) 11            3) -32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16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5. Вычислить сумму 3 + 9 + ……+ 81</a:t>
            </a:r>
            <a:endParaRPr lang="ru-RU" sz="1600" u="sng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u="sng" smtClean="0"/>
              <a:t>Ответы</a:t>
            </a:r>
            <a:r>
              <a:rPr lang="ru-RU" sz="1600" smtClean="0"/>
              <a:t>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600" smtClean="0"/>
              <a:t>1)120                           2)420             3)-240</a:t>
            </a: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8" name="Object 7"/>
          <p:cNvGraphicFramePr>
            <a:graphicFrameLocks noChangeAspect="1"/>
          </p:cNvGraphicFramePr>
          <p:nvPr/>
        </p:nvGraphicFramePr>
        <p:xfrm>
          <a:off x="3132138" y="1412875"/>
          <a:ext cx="455612" cy="534988"/>
        </p:xfrm>
        <a:graphic>
          <a:graphicData uri="http://schemas.openxmlformats.org/presentationml/2006/ole">
            <p:oleObj spid="_x0000_s4098" name="Формула" r:id="rId3" imgW="253890" imgH="393529" progId="Equation.3">
              <p:embed/>
            </p:oleObj>
          </a:graphicData>
        </a:graphic>
      </p:graphicFrame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2987675" y="2636838"/>
          <a:ext cx="315913" cy="461962"/>
        </p:xfrm>
        <a:graphic>
          <a:graphicData uri="http://schemas.openxmlformats.org/presentationml/2006/ole">
            <p:oleObj spid="_x0000_s4099" name="Формула" r:id="rId4" imgW="266469" imgH="393359" progId="Equation.3">
              <p:embed/>
            </p:oleObj>
          </a:graphicData>
        </a:graphic>
      </p:graphicFrame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0" name="Object 11"/>
          <p:cNvGraphicFramePr>
            <a:graphicFrameLocks noChangeAspect="1"/>
          </p:cNvGraphicFramePr>
          <p:nvPr/>
        </p:nvGraphicFramePr>
        <p:xfrm>
          <a:off x="5003800" y="1484313"/>
          <a:ext cx="393700" cy="576262"/>
        </p:xfrm>
        <a:graphic>
          <a:graphicData uri="http://schemas.openxmlformats.org/presentationml/2006/ole">
            <p:oleObj spid="_x0000_s4100" name="Формула" r:id="rId5" imgW="266469" imgH="393359" progId="Equation.3">
              <p:embed/>
            </p:oleObj>
          </a:graphicData>
        </a:graphic>
      </p:graphicFrame>
      <p:sp>
        <p:nvSpPr>
          <p:cNvPr id="410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1" name="Object 13"/>
          <p:cNvGraphicFramePr>
            <a:graphicFrameLocks noChangeAspect="1"/>
          </p:cNvGraphicFramePr>
          <p:nvPr/>
        </p:nvGraphicFramePr>
        <p:xfrm>
          <a:off x="5003800" y="2708275"/>
          <a:ext cx="196850" cy="504825"/>
        </p:xfrm>
        <a:graphic>
          <a:graphicData uri="http://schemas.openxmlformats.org/presentationml/2006/ole">
            <p:oleObj spid="_x0000_s4101" name="Формула" r:id="rId6" imgW="152334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rgbClr val="00FF00"/>
                </a:solidFill>
              </a:rPr>
              <a:t>Ответы:</a:t>
            </a:r>
          </a:p>
        </p:txBody>
      </p:sp>
      <p:sp>
        <p:nvSpPr>
          <p:cNvPr id="14339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chemeClr val="accent2"/>
                </a:solidFill>
              </a:rPr>
              <a:t>1 вариант</a:t>
            </a:r>
          </a:p>
          <a:p>
            <a:pPr eaLnBrk="1" hangingPunct="1">
              <a:buFontTx/>
              <a:buNone/>
            </a:pPr>
            <a:endParaRPr lang="ru-RU" b="1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</a:pPr>
            <a:r>
              <a:rPr lang="ru-RU" smtClean="0"/>
              <a:t> </a:t>
            </a:r>
            <a:r>
              <a:rPr lang="ru-RU" sz="4000" b="1" smtClean="0"/>
              <a:t>31223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 </a:t>
            </a:r>
            <a:r>
              <a:rPr lang="ru-RU" b="1" smtClean="0">
                <a:solidFill>
                  <a:schemeClr val="hlink"/>
                </a:solidFill>
              </a:rPr>
              <a:t>2 вариант</a:t>
            </a:r>
            <a:r>
              <a:rPr lang="ru-RU" smtClean="0"/>
              <a:t>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ru-RU" smtClean="0"/>
              <a:t>  </a:t>
            </a:r>
            <a:r>
              <a:rPr lang="ru-RU" sz="4000" b="1" smtClean="0"/>
              <a:t>13221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964612" cy="4525963"/>
          </a:xfrm>
        </p:spPr>
        <p:txBody>
          <a:bodyPr/>
          <a:lstStyle/>
          <a:p>
            <a:pPr eaLnBrk="1" hangingPunct="1"/>
            <a:r>
              <a:rPr lang="ru-RU" dirty="0" smtClean="0"/>
              <a:t>Формулы суммы </a:t>
            </a:r>
            <a:r>
              <a:rPr lang="en-US" dirty="0" smtClean="0"/>
              <a:t>n</a:t>
            </a:r>
            <a:r>
              <a:rPr lang="ru-RU" dirty="0" smtClean="0"/>
              <a:t> первых членов геометрической прогрессии</a:t>
            </a:r>
          </a:p>
          <a:p>
            <a:pPr eaLnBrk="1" hangingPunct="1"/>
            <a:r>
              <a:rPr lang="ru-RU" dirty="0" smtClean="0"/>
              <a:t>№409(</a:t>
            </a:r>
            <a:r>
              <a:rPr lang="ru-RU" dirty="0" err="1" smtClean="0"/>
              <a:t>б,в</a:t>
            </a:r>
            <a:r>
              <a:rPr lang="ru-RU" dirty="0" smtClean="0"/>
              <a:t>)</a:t>
            </a:r>
          </a:p>
          <a:p>
            <a:pPr eaLnBrk="1" hangingPunct="1"/>
            <a:r>
              <a:rPr lang="ru-RU" dirty="0" smtClean="0"/>
              <a:t>№410</a:t>
            </a:r>
          </a:p>
        </p:txBody>
      </p:sp>
      <p:sp>
        <p:nvSpPr>
          <p:cNvPr id="15364" name="WordArt 4"/>
          <p:cNvSpPr>
            <a:spLocks noChangeArrowheads="1" noChangeShapeType="1" noTextEdit="1"/>
          </p:cNvSpPr>
          <p:nvPr/>
        </p:nvSpPr>
        <p:spPr bwMode="auto">
          <a:xfrm>
            <a:off x="1187450" y="1052513"/>
            <a:ext cx="6985000" cy="79216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99564"/>
              </a:avLst>
            </a:prstTxWarp>
          </a:bodyPr>
          <a:lstStyle/>
          <a:p>
            <a:pPr algn="ctr"/>
            <a:r>
              <a:rPr lang="ru-RU" sz="3600" b="1" kern="10">
                <a:ln w="9525" cap="rnd">
                  <a:solidFill>
                    <a:srgbClr val="FF0000"/>
                  </a:solidFill>
                  <a:prstDash val="sysDot"/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Домашнее задание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mtClean="0">
                <a:solidFill>
                  <a:schemeClr val="accent2"/>
                </a:solidFill>
              </a:rPr>
              <a:t>Проверка домашнего задания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b="1" smtClean="0"/>
              <a:t>№ 387</a:t>
            </a:r>
          </a:p>
          <a:p>
            <a:pPr eaLnBrk="1" hangingPunct="1">
              <a:buFontTx/>
              <a:buNone/>
            </a:pPr>
            <a:r>
              <a:rPr lang="ru-RU" smtClean="0"/>
              <a:t>б) -16;8;-4;2;-1;…</a:t>
            </a:r>
          </a:p>
          <a:p>
            <a:pPr eaLnBrk="1" hangingPunct="1">
              <a:buFontTx/>
              <a:buNone/>
            </a:pPr>
            <a:r>
              <a:rPr lang="ru-RU" smtClean="0"/>
              <a:t>в) -24;36;-54;81;-121,5;…</a:t>
            </a:r>
          </a:p>
          <a:p>
            <a:pPr eaLnBrk="1" hangingPunct="1">
              <a:buFontTx/>
              <a:buNone/>
            </a:pPr>
            <a:r>
              <a:rPr lang="ru-RU" b="1" smtClean="0"/>
              <a:t>№ 390</a:t>
            </a:r>
          </a:p>
          <a:p>
            <a:pPr eaLnBrk="1" hangingPunct="1">
              <a:buFontTx/>
              <a:buNone/>
            </a:pPr>
            <a:r>
              <a:rPr lang="ru-RU" smtClean="0"/>
              <a:t>а)4/3</a:t>
            </a:r>
          </a:p>
          <a:p>
            <a:pPr eaLnBrk="1" hangingPunct="1">
              <a:buFontTx/>
              <a:buNone/>
            </a:pPr>
            <a:r>
              <a:rPr lang="ru-RU" smtClean="0"/>
              <a:t>б) 1,8√3</a:t>
            </a:r>
          </a:p>
          <a:p>
            <a:pPr eaLnBrk="1" hangingPunct="1"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99"/>
            </a:gs>
            <a:gs pos="100000">
              <a:srgbClr val="FC9FCB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solidFill>
                  <a:srgbClr val="FF66CC"/>
                </a:solidFill>
              </a:rPr>
              <a:t>Устный счёт</a:t>
            </a:r>
            <a:r>
              <a:rPr lang="ru-RU" sz="4000" smtClean="0"/>
              <a:t>:</a:t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Clr>
                <a:srgbClr val="FF66CC"/>
              </a:buClr>
              <a:buFontTx/>
              <a:buAutoNum type="arabicPeriod"/>
            </a:pPr>
            <a:r>
              <a:rPr lang="ru-RU" smtClean="0"/>
              <a:t>Найти знаменатель геометрической прогрессии  -12;  4;  -     ; ….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ответ:                       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smtClean="0"/>
          </a:p>
          <a:p>
            <a:pPr marL="609600" indent="-609600" eaLnBrk="1" hangingPunct="1">
              <a:lnSpc>
                <a:spcPct val="90000"/>
              </a:lnSpc>
              <a:buClr>
                <a:srgbClr val="FF66CC"/>
              </a:buClr>
              <a:buFontTx/>
              <a:buAutoNum type="arabicPeriod" startAt="2"/>
            </a:pPr>
            <a:r>
              <a:rPr lang="ru-RU" smtClean="0"/>
              <a:t> </a:t>
            </a:r>
            <a:r>
              <a:rPr lang="en-US" smtClean="0"/>
              <a:t>b</a:t>
            </a:r>
            <a:r>
              <a:rPr lang="ru-RU" baseline="-25000" smtClean="0"/>
              <a:t>1</a:t>
            </a:r>
            <a:r>
              <a:rPr lang="ru-RU" smtClean="0"/>
              <a:t> = 1             </a:t>
            </a:r>
            <a:r>
              <a:rPr lang="en-US" smtClean="0"/>
              <a:t>q</a:t>
            </a:r>
            <a:r>
              <a:rPr lang="ru-RU" smtClean="0"/>
              <a:t>= -2        </a:t>
            </a:r>
            <a:r>
              <a:rPr lang="en-US" smtClean="0"/>
              <a:t>b</a:t>
            </a:r>
            <a:r>
              <a:rPr lang="ru-RU" baseline="-25000" smtClean="0"/>
              <a:t>4</a:t>
            </a:r>
            <a:r>
              <a:rPr lang="en-US" smtClean="0"/>
              <a:t> </a:t>
            </a:r>
            <a:r>
              <a:rPr lang="ru-RU" smtClean="0"/>
              <a:t>= ?                     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ответ:  8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smtClean="0"/>
              <a:t>                       </a:t>
            </a:r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572000" y="1928802"/>
          <a:ext cx="309563" cy="792162"/>
        </p:xfrm>
        <a:graphic>
          <a:graphicData uri="http://schemas.openxmlformats.org/presentationml/2006/ole">
            <p:oleObj spid="_x0000_s1026" name="Формула" r:id="rId3" imgW="152334" imgH="393529" progId="Equation.3">
              <p:embed/>
            </p:oleObj>
          </a:graphicData>
        </a:graphic>
      </p:graphicFrame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339975" y="2924175"/>
          <a:ext cx="617538" cy="936625"/>
        </p:xfrm>
        <a:graphic>
          <a:graphicData uri="http://schemas.openxmlformats.org/presentationml/2006/ole">
            <p:oleObj spid="_x0000_s1027" name="Формула" r:id="rId4" imgW="253890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7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marL="609600" indent="-609600" eaLnBrk="1" hangingPunct="1">
              <a:buClr>
                <a:srgbClr val="FF66CC"/>
              </a:buClr>
              <a:buFontTx/>
              <a:buAutoNum type="arabicPeriod" startAt="3"/>
            </a:pPr>
            <a:r>
              <a:rPr lang="ru-RU" smtClean="0"/>
              <a:t>Найти </a:t>
            </a:r>
            <a:r>
              <a:rPr lang="en-US" smtClean="0"/>
              <a:t>b</a:t>
            </a:r>
            <a:r>
              <a:rPr lang="ru-RU" baseline="-25000" smtClean="0"/>
              <a:t>1</a:t>
            </a:r>
            <a:r>
              <a:rPr lang="ru-RU" smtClean="0"/>
              <a:t> , если    </a:t>
            </a:r>
            <a:r>
              <a:rPr lang="en-US" smtClean="0"/>
              <a:t>b</a:t>
            </a:r>
            <a:r>
              <a:rPr lang="ru-RU" baseline="-25000" smtClean="0"/>
              <a:t>4</a:t>
            </a:r>
            <a:r>
              <a:rPr lang="ru-RU" smtClean="0"/>
              <a:t>  = 54, </a:t>
            </a:r>
            <a:r>
              <a:rPr lang="en-US" smtClean="0"/>
              <a:t>q</a:t>
            </a:r>
            <a:r>
              <a:rPr lang="ru-RU" smtClean="0"/>
              <a:t>= 3                      </a:t>
            </a:r>
          </a:p>
          <a:p>
            <a:pPr marL="609600" indent="-609600" eaLnBrk="1" hangingPunct="1">
              <a:buClr>
                <a:srgbClr val="FF66CC"/>
              </a:buClr>
              <a:buFontTx/>
              <a:buNone/>
            </a:pPr>
            <a:r>
              <a:rPr lang="ru-RU" smtClean="0"/>
              <a:t>           ответ:         2</a:t>
            </a:r>
          </a:p>
          <a:p>
            <a:pPr marL="609600" indent="-609600" eaLnBrk="1" hangingPunct="1">
              <a:buFontTx/>
              <a:buNone/>
            </a:pPr>
            <a:endParaRPr lang="ru-RU" smtClean="0"/>
          </a:p>
          <a:p>
            <a:pPr marL="609600" indent="-609600" eaLnBrk="1" hangingPunct="1">
              <a:buClr>
                <a:srgbClr val="FF66CC"/>
              </a:buClr>
              <a:buFontTx/>
              <a:buAutoNum type="arabicPeriod" startAt="4"/>
            </a:pPr>
            <a:r>
              <a:rPr lang="ru-RU" smtClean="0"/>
              <a:t>Найти сумму, если её слагаемые составляют геометрическую прогрессию 1+2+4+…32                                                 </a:t>
            </a:r>
          </a:p>
          <a:p>
            <a:pPr marL="609600" indent="-609600" eaLnBrk="1" hangingPunct="1">
              <a:buClr>
                <a:srgbClr val="FF66CC"/>
              </a:buClr>
              <a:buFontTx/>
              <a:buNone/>
            </a:pPr>
            <a:r>
              <a:rPr lang="ru-RU" smtClean="0"/>
              <a:t>        ответ: 63</a:t>
            </a:r>
          </a:p>
          <a:p>
            <a:pPr marL="609600" indent="-609600" eaLnBrk="1" hangingPunct="1">
              <a:buClr>
                <a:srgbClr val="FF66CC"/>
              </a:buClr>
              <a:buFontTx/>
              <a:buAutoNum type="arabicPeriod" startAt="5"/>
            </a:pPr>
            <a:r>
              <a:rPr lang="ru-RU" smtClean="0"/>
              <a:t>Найти сумму четырёх первых членов прогрессии, если     </a:t>
            </a:r>
            <a:r>
              <a:rPr lang="en-US" smtClean="0"/>
              <a:t>b</a:t>
            </a:r>
            <a:r>
              <a:rPr lang="ru-RU" sz="1800" b="1" smtClean="0"/>
              <a:t>1</a:t>
            </a:r>
            <a:r>
              <a:rPr lang="ru-RU" smtClean="0"/>
              <a:t>  = -3, </a:t>
            </a:r>
            <a:r>
              <a:rPr lang="en-US" smtClean="0"/>
              <a:t>q</a:t>
            </a:r>
            <a:r>
              <a:rPr lang="ru-RU" smtClean="0"/>
              <a:t>= 2     </a:t>
            </a:r>
          </a:p>
          <a:p>
            <a:pPr marL="609600" indent="-609600" eaLnBrk="1" hangingPunct="1">
              <a:buFontTx/>
              <a:buNone/>
            </a:pPr>
            <a:r>
              <a:rPr lang="ru-RU" smtClean="0"/>
              <a:t>                                                                                  ответ:-45</a:t>
            </a:r>
          </a:p>
          <a:p>
            <a:pPr marL="609600" indent="-609600"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 формулы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</a:t>
            </a:r>
            <a:r>
              <a:rPr lang="en-US" sz="1800" b="1" dirty="0" err="1" smtClean="0"/>
              <a:t>n</a:t>
            </a:r>
            <a:r>
              <a:rPr lang="en-US" dirty="0" smtClean="0"/>
              <a:t>=b</a:t>
            </a:r>
            <a:r>
              <a:rPr lang="en-US" sz="1800" b="1" dirty="0" smtClean="0"/>
              <a:t>1</a:t>
            </a:r>
            <a:r>
              <a:rPr lang="en-US" dirty="0" smtClean="0"/>
              <a:t>+b</a:t>
            </a:r>
            <a:r>
              <a:rPr lang="en-US" sz="1800" b="1" dirty="0" smtClean="0"/>
              <a:t>2</a:t>
            </a:r>
            <a:r>
              <a:rPr lang="en-US" dirty="0" smtClean="0"/>
              <a:t>+b</a:t>
            </a:r>
            <a:r>
              <a:rPr lang="en-US" sz="1800" b="1" dirty="0" smtClean="0"/>
              <a:t>3</a:t>
            </a:r>
            <a:r>
              <a:rPr lang="en-US" dirty="0" smtClean="0"/>
              <a:t>+…+b</a:t>
            </a:r>
            <a:r>
              <a:rPr lang="en-US" sz="1800" b="1" dirty="0" smtClean="0"/>
              <a:t>n-1</a:t>
            </a:r>
            <a:r>
              <a:rPr lang="en-US" dirty="0" smtClean="0"/>
              <a:t>+b</a:t>
            </a:r>
            <a:r>
              <a:rPr lang="en-US" sz="1800" b="1" dirty="0" smtClean="0"/>
              <a:t>n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S</a:t>
            </a:r>
            <a:r>
              <a:rPr lang="en-US" sz="1800" b="1" dirty="0" err="1" smtClean="0"/>
              <a:t>n</a:t>
            </a:r>
            <a:r>
              <a:rPr lang="en-US" dirty="0" err="1" smtClean="0"/>
              <a:t>q</a:t>
            </a:r>
            <a:r>
              <a:rPr lang="en-US" dirty="0" smtClean="0"/>
              <a:t>=b</a:t>
            </a:r>
            <a:r>
              <a:rPr lang="en-US" sz="1800" b="1" dirty="0" smtClean="0"/>
              <a:t>1</a:t>
            </a:r>
            <a:r>
              <a:rPr lang="en-US" dirty="0" smtClean="0"/>
              <a:t>q+b</a:t>
            </a:r>
            <a:r>
              <a:rPr lang="en-US" sz="1800" b="1" dirty="0" smtClean="0"/>
              <a:t>2</a:t>
            </a:r>
            <a:r>
              <a:rPr lang="en-US" dirty="0" smtClean="0"/>
              <a:t>q+b</a:t>
            </a:r>
            <a:r>
              <a:rPr lang="en-US" sz="1800" b="1" dirty="0" smtClean="0"/>
              <a:t>3</a:t>
            </a:r>
            <a:r>
              <a:rPr lang="en-US" dirty="0" smtClean="0"/>
              <a:t>q+…+b</a:t>
            </a:r>
            <a:r>
              <a:rPr lang="en-US" sz="1800" b="1" dirty="0" smtClean="0"/>
              <a:t>n-1</a:t>
            </a:r>
            <a:r>
              <a:rPr lang="en-US" dirty="0" smtClean="0"/>
              <a:t>q+b</a:t>
            </a:r>
            <a:r>
              <a:rPr lang="en-US" sz="1800" b="1" dirty="0" smtClean="0"/>
              <a:t>n</a:t>
            </a:r>
            <a:r>
              <a:rPr lang="en-US" dirty="0" smtClean="0"/>
              <a:t>q</a:t>
            </a:r>
          </a:p>
          <a:p>
            <a:pPr>
              <a:buNone/>
            </a:pPr>
            <a:r>
              <a:rPr lang="en-US" dirty="0" err="1" smtClean="0"/>
              <a:t>S</a:t>
            </a:r>
            <a:r>
              <a:rPr lang="en-US" sz="1800" b="1" dirty="0" err="1" smtClean="0"/>
              <a:t>n</a:t>
            </a:r>
            <a:r>
              <a:rPr lang="en-US" dirty="0" err="1" smtClean="0"/>
              <a:t>q-S</a:t>
            </a:r>
            <a:r>
              <a:rPr lang="en-US" sz="1800" b="1" dirty="0" err="1" smtClean="0"/>
              <a:t>n</a:t>
            </a:r>
            <a:r>
              <a:rPr lang="en-US" dirty="0" smtClean="0"/>
              <a:t>=b</a:t>
            </a:r>
            <a:r>
              <a:rPr lang="en-US" sz="1800" b="1" dirty="0" smtClean="0"/>
              <a:t>n</a:t>
            </a:r>
            <a:r>
              <a:rPr lang="en-US" dirty="0" smtClean="0"/>
              <a:t>q-b</a:t>
            </a:r>
            <a:r>
              <a:rPr lang="en-US" sz="1800" b="1" dirty="0" smtClean="0"/>
              <a:t>1</a:t>
            </a:r>
          </a:p>
          <a:p>
            <a:pPr>
              <a:buNone/>
            </a:pPr>
            <a:r>
              <a:rPr lang="en-US" dirty="0" err="1" smtClean="0"/>
              <a:t>S</a:t>
            </a:r>
            <a:r>
              <a:rPr lang="en-US" sz="1800" b="1" dirty="0" err="1" smtClean="0"/>
              <a:t>n</a:t>
            </a:r>
            <a:r>
              <a:rPr lang="en-US" dirty="0" smtClean="0"/>
              <a:t>(q-1)=b</a:t>
            </a:r>
            <a:r>
              <a:rPr lang="en-US" sz="1800" b="1" dirty="0" smtClean="0"/>
              <a:t>n</a:t>
            </a:r>
            <a:r>
              <a:rPr lang="en-US" dirty="0" smtClean="0"/>
              <a:t>q-b</a:t>
            </a:r>
            <a:r>
              <a:rPr lang="en-US" sz="1800" b="1" dirty="0" smtClean="0"/>
              <a:t>1</a:t>
            </a:r>
          </a:p>
          <a:p>
            <a:pPr>
              <a:buNone/>
            </a:pPr>
            <a:endParaRPr lang="ru-RU" sz="1800" b="1" dirty="0"/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642910" y="1571612"/>
            <a:ext cx="285752" cy="1071570"/>
          </a:xfrm>
          <a:prstGeom prst="leftBrace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642910" y="2714620"/>
            <a:ext cx="6000792" cy="714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5720" y="2214554"/>
            <a:ext cx="28575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71802" y="4214818"/>
            <a:ext cx="1357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sz="3200" dirty="0" smtClean="0">
                <a:solidFill>
                  <a:srgbClr val="FF0000"/>
                </a:solidFill>
              </a:rPr>
              <a:t>q-b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4714884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q</a:t>
            </a:r>
            <a:r>
              <a:rPr lang="en-US" sz="3200" dirty="0" smtClean="0">
                <a:solidFill>
                  <a:srgbClr val="FF0000"/>
                </a:solidFill>
              </a:rPr>
              <a:t>-1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3071802" y="4786322"/>
            <a:ext cx="121444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00232" y="4429132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S</a:t>
            </a:r>
            <a:r>
              <a:rPr lang="en-US" sz="2400" b="1" dirty="0" err="1" smtClean="0">
                <a:solidFill>
                  <a:srgbClr val="FF0000"/>
                </a:solidFill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=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00232" y="5786454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S</a:t>
            </a:r>
            <a:r>
              <a:rPr lang="en-US" sz="2400" b="1" dirty="0" err="1" smtClean="0">
                <a:solidFill>
                  <a:srgbClr val="FF0000"/>
                </a:solidFill>
              </a:rPr>
              <a:t>n</a:t>
            </a:r>
            <a:r>
              <a:rPr lang="en-US" sz="4000" dirty="0" smtClean="0">
                <a:solidFill>
                  <a:srgbClr val="FF0000"/>
                </a:solidFill>
              </a:rPr>
              <a:t> =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868" y="6072206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q</a:t>
            </a:r>
            <a:r>
              <a:rPr lang="en-US" sz="3200" dirty="0" smtClean="0">
                <a:solidFill>
                  <a:srgbClr val="FF0000"/>
                </a:solidFill>
              </a:rPr>
              <a:t>-1</a:t>
            </a:r>
            <a:endParaRPr lang="ru-RU" sz="3200" dirty="0">
              <a:solidFill>
                <a:srgbClr val="FF000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3143240" y="6143644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71802" y="5500702"/>
            <a:ext cx="1785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sz="3200" dirty="0" smtClean="0">
                <a:solidFill>
                  <a:srgbClr val="FF0000"/>
                </a:solidFill>
              </a:rPr>
              <a:t>(q ⁿ-1)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1"/>
      <p:bldP spid="10" grpId="1"/>
      <p:bldP spid="13" grpId="0"/>
      <p:bldP spid="17" grpId="0"/>
      <p:bldP spid="18" grpId="1"/>
      <p:bldP spid="2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Выполните упражнения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№408</a:t>
            </a:r>
          </a:p>
          <a:p>
            <a:r>
              <a:rPr lang="ru-RU" dirty="0" smtClean="0"/>
              <a:t>№409(</a:t>
            </a:r>
            <a:r>
              <a:rPr lang="ru-RU" dirty="0" err="1" smtClean="0"/>
              <a:t>а,г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"/>
          <p:cNvSpPr>
            <a:spLocks noGrp="1" noChangeArrowheads="1"/>
          </p:cNvSpPr>
          <p:nvPr>
            <p:ph type="title" sz="quarter"/>
          </p:nvPr>
        </p:nvSpPr>
        <p:spPr>
          <a:xfrm>
            <a:off x="1979613" y="260350"/>
            <a:ext cx="6480175" cy="63341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Изобретение шахмат</a:t>
            </a:r>
          </a:p>
        </p:txBody>
      </p:sp>
      <p:pic>
        <p:nvPicPr>
          <p:cNvPr id="921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57158" y="2928934"/>
            <a:ext cx="3450059" cy="2185988"/>
          </a:xfrm>
        </p:spPr>
      </p:pic>
      <p:pic>
        <p:nvPicPr>
          <p:cNvPr id="9220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357686" y="1142984"/>
            <a:ext cx="2835275" cy="2185987"/>
          </a:xfrm>
          <a:noFill/>
        </p:spPr>
      </p:pic>
      <p:pic>
        <p:nvPicPr>
          <p:cNvPr id="9221" name="Picture 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5214942" y="3400425"/>
            <a:ext cx="3457575" cy="3457575"/>
          </a:xfrm>
          <a:noFill/>
        </p:spPr>
      </p:pic>
      <p:pic>
        <p:nvPicPr>
          <p:cNvPr id="9222" name="Picture 12" descr="сета шахматы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0"/>
            <a:ext cx="1890713" cy="21605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/>
              <a:t>Решение: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25538"/>
            <a:ext cx="8229600" cy="547211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en-US" smtClean="0"/>
              <a:t>b</a:t>
            </a:r>
            <a:r>
              <a:rPr lang="ru-RU" baseline="-25000" smtClean="0"/>
              <a:t>1</a:t>
            </a:r>
            <a:r>
              <a:rPr lang="ru-RU" smtClean="0"/>
              <a:t> = 1             </a:t>
            </a:r>
            <a:r>
              <a:rPr lang="en-US" smtClean="0"/>
              <a:t>q</a:t>
            </a:r>
            <a:r>
              <a:rPr lang="ru-RU" smtClean="0"/>
              <a:t>= 2         </a:t>
            </a:r>
            <a:r>
              <a:rPr lang="en-US" smtClean="0"/>
              <a:t>n</a:t>
            </a:r>
            <a:r>
              <a:rPr lang="ru-RU" smtClean="0"/>
              <a:t>= 64</a:t>
            </a:r>
          </a:p>
          <a:p>
            <a:pPr eaLnBrk="1" hangingPunct="1">
              <a:buFontTx/>
              <a:buNone/>
            </a:pPr>
            <a:r>
              <a:rPr lang="ru-RU" smtClean="0"/>
              <a:t>    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smtClean="0"/>
              <a:t>S</a:t>
            </a:r>
            <a:r>
              <a:rPr lang="ru-RU" baseline="-25000" smtClean="0"/>
              <a:t>64</a:t>
            </a:r>
            <a:r>
              <a:rPr lang="ru-RU" smtClean="0"/>
              <a:t> = 264 -1 = 18 446 744 073 709 551 615≈ 18, 5 ∙ 10</a:t>
            </a:r>
            <a:r>
              <a:rPr lang="ru-RU" baseline="30000" smtClean="0"/>
              <a:t>18 </a:t>
            </a:r>
          </a:p>
          <a:p>
            <a:pPr eaLnBrk="1" hangingPunct="1">
              <a:buFontTx/>
              <a:buNone/>
            </a:pPr>
            <a:r>
              <a:rPr lang="ru-RU" smtClean="0"/>
              <a:t> восемнадцать квинтиллионов 446 квадриллионов 744 триллиона 73миллиарда 709 миллионов 551 тысяча 615  штук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9900CC"/>
                </a:solidFill>
              </a:rPr>
              <a:t>Много ли это?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412875"/>
            <a:ext cx="8507412" cy="544512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mtClean="0"/>
              <a:t>   Каждые 128 зерен весят ≈ 5г. За каждую из следующих 8 клеток нужно выдать 10, 20, 40, 80, 160, 320, 640, 1280 граммов. За 26 клетку нужно было выдать 1024 кг пшеницы. Через каждые 10 клеток вес пшеницы увеличивается в 1000 раз.  За 46 клетку доски надо было выдать более 1 миллиона тонн пшеницы, а за 56 клетку – более миллиарда тонн. За 64 клетку доски нужно было выдать 256 миллиардов тонн.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259</TotalTime>
  <Words>677</Words>
  <Application>Microsoft PowerPoint</Application>
  <PresentationFormat>Экран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Изящная</vt:lpstr>
      <vt:lpstr>Формула</vt:lpstr>
      <vt:lpstr>Слайд 1</vt:lpstr>
      <vt:lpstr>Проверка домашнего задания</vt:lpstr>
      <vt:lpstr>Устный счёт: </vt:lpstr>
      <vt:lpstr>Слайд 4</vt:lpstr>
      <vt:lpstr>Вывод формулы</vt:lpstr>
      <vt:lpstr>Выполните упражнения</vt:lpstr>
      <vt:lpstr>Изобретение шахмат</vt:lpstr>
      <vt:lpstr>Решение:</vt:lpstr>
      <vt:lpstr>Много ли это?</vt:lpstr>
      <vt:lpstr>Задача «Выгодная сделка»</vt:lpstr>
      <vt:lpstr>Слайд 11</vt:lpstr>
      <vt:lpstr>Задача «Вознаграждение воина»</vt:lpstr>
      <vt:lpstr>Слайд 13</vt:lpstr>
      <vt:lpstr>Программированный контроль</vt:lpstr>
      <vt:lpstr>Ответы:</vt:lpstr>
      <vt:lpstr>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Гость</cp:lastModifiedBy>
  <cp:revision>14</cp:revision>
  <dcterms:created xsi:type="dcterms:W3CDTF">2009-08-14T18:33:56Z</dcterms:created>
  <dcterms:modified xsi:type="dcterms:W3CDTF">2009-12-25T07:00:22Z</dcterms:modified>
</cp:coreProperties>
</file>