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81" r:id="rId5"/>
    <p:sldId id="282" r:id="rId6"/>
    <p:sldId id="276" r:id="rId7"/>
    <p:sldId id="258" r:id="rId8"/>
    <p:sldId id="259" r:id="rId9"/>
    <p:sldId id="260" r:id="rId10"/>
    <p:sldId id="277" r:id="rId11"/>
    <p:sldId id="262" r:id="rId12"/>
    <p:sldId id="266" r:id="rId13"/>
    <p:sldId id="267" r:id="rId14"/>
    <p:sldId id="269" r:id="rId15"/>
    <p:sldId id="278" r:id="rId16"/>
    <p:sldId id="268" r:id="rId17"/>
    <p:sldId id="264" r:id="rId18"/>
    <p:sldId id="272" r:id="rId19"/>
    <p:sldId id="279" r:id="rId20"/>
    <p:sldId id="270" r:id="rId21"/>
    <p:sldId id="273" r:id="rId22"/>
    <p:sldId id="280" r:id="rId23"/>
    <p:sldId id="265" r:id="rId24"/>
    <p:sldId id="275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AC"/>
    <a:srgbClr val="FFFFFF"/>
    <a:srgbClr val="DFDA00"/>
    <a:srgbClr val="157D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ut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437112"/>
            <a:ext cx="91440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МКОУ </a:t>
            </a:r>
          </a:p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«Батуровская основная школа»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Федеральный государственный образовательный стандарт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72000"/>
          </a:xfrm>
        </p:spPr>
        <p:txBody>
          <a:bodyPr/>
          <a:lstStyle/>
          <a:p>
            <a:pPr lvl="0" algn="ctr"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Художественно-эстетическое направление «Радуга творчества» </a:t>
            </a:r>
          </a:p>
          <a:p>
            <a:pPr lvl="0" algn="ctr"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(</a:t>
            </a:r>
            <a:r>
              <a:rPr lang="ru-RU" sz="3600" b="1" dirty="0" smtClean="0">
                <a:solidFill>
                  <a:srgbClr val="FFFF00"/>
                </a:solidFill>
              </a:rPr>
              <a:t>Камышлова </a:t>
            </a:r>
            <a:r>
              <a:rPr lang="ru-RU" sz="3600" b="1" dirty="0" smtClean="0">
                <a:solidFill>
                  <a:srgbClr val="FFFF00"/>
                </a:solidFill>
              </a:rPr>
              <a:t>Н. В. </a:t>
            </a:r>
            <a:r>
              <a:rPr lang="ru-RU" sz="3600" b="1" dirty="0" smtClean="0">
                <a:solidFill>
                  <a:srgbClr val="FFFF00"/>
                </a:solidFill>
              </a:rPr>
              <a:t>учитель </a:t>
            </a:r>
            <a:r>
              <a:rPr lang="ru-RU" sz="3600" b="1" dirty="0" smtClean="0">
                <a:solidFill>
                  <a:srgbClr val="FFFF00"/>
                </a:solidFill>
              </a:rPr>
              <a:t>технологии).</a:t>
            </a:r>
            <a:r>
              <a:rPr lang="ru-RU" sz="4000" b="1" dirty="0" smtClean="0">
                <a:solidFill>
                  <a:srgbClr val="FFFF00"/>
                </a:solidFill>
              </a:rPr>
              <a:t> </a:t>
            </a:r>
            <a:endParaRPr lang="ru-RU" sz="4000" b="1" dirty="0" smtClean="0">
              <a:solidFill>
                <a:srgbClr val="FFFF00"/>
              </a:solidFill>
            </a:endParaRPr>
          </a:p>
          <a:p>
            <a:pPr lvl="0" algn="ctr">
              <a:buNone/>
            </a:pPr>
            <a:endParaRPr lang="ru-RU" sz="4000" b="1" dirty="0" smtClean="0">
              <a:solidFill>
                <a:srgbClr val="FFFF00"/>
              </a:solidFill>
            </a:endParaRPr>
          </a:p>
          <a:p>
            <a:pPr lvl="0" algn="ctr">
              <a:buNone/>
            </a:pPr>
            <a:r>
              <a:rPr lang="ru-RU" dirty="0" smtClean="0"/>
              <a:t>В </a:t>
            </a:r>
            <a:r>
              <a:rPr lang="ru-RU" dirty="0" smtClean="0"/>
              <a:t>программе предусмотрены разнообразные формы </a:t>
            </a:r>
            <a:r>
              <a:rPr lang="ru-RU" dirty="0" smtClean="0"/>
              <a:t>творческой работы </a:t>
            </a:r>
            <a:r>
              <a:rPr lang="ru-RU" dirty="0" smtClean="0"/>
              <a:t>(лепка, аппликация, рисование, оригами)</a:t>
            </a:r>
          </a:p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8965815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7848872" cy="637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146" y="476672"/>
            <a:ext cx="891885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lvl="0" algn="ctr">
              <a:buNone/>
            </a:pP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Общественно-полезная деятельность «Росток» </a:t>
            </a:r>
            <a:endPara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учитель технологии Камышлова Н.В.). </a:t>
            </a:r>
            <a:endPara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3600" dirty="0" smtClean="0"/>
              <a:t>		</a:t>
            </a:r>
          </a:p>
          <a:p>
            <a:pPr lvl="0">
              <a:buNone/>
            </a:pPr>
            <a:r>
              <a:rPr lang="ru-RU" sz="3600" dirty="0" smtClean="0"/>
              <a:t>		Учащиеся  </a:t>
            </a:r>
            <a:r>
              <a:rPr lang="ru-RU" sz="3600" dirty="0" smtClean="0"/>
              <a:t>вместе с педагогом оформляют свой кабинет, изучают правила личной гигиены, правила поведения в общественных местах, занимаются ремонтом </a:t>
            </a:r>
            <a:r>
              <a:rPr lang="ru-RU" sz="3600" dirty="0" smtClean="0"/>
              <a:t>книг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39944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89070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16632"/>
            <a:ext cx="8736971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72000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Проектная деятельность 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 lvl="0" algn="ctr"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«Край, в котором я живу» 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 lvl="0" algn="ctr"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(</a:t>
            </a:r>
            <a:r>
              <a:rPr lang="ru-RU" sz="3600" b="1" dirty="0" smtClean="0">
                <a:solidFill>
                  <a:srgbClr val="FFFF00"/>
                </a:solidFill>
              </a:rPr>
              <a:t>учитель </a:t>
            </a:r>
            <a:r>
              <a:rPr lang="ru-RU" sz="3600" b="1" dirty="0" err="1" smtClean="0">
                <a:solidFill>
                  <a:srgbClr val="FFFF00"/>
                </a:solidFill>
              </a:rPr>
              <a:t>ЧекрыжоваТ.В</a:t>
            </a:r>
            <a:r>
              <a:rPr lang="ru-RU" sz="3600" b="1" dirty="0" smtClean="0">
                <a:solidFill>
                  <a:srgbClr val="FFFF00"/>
                </a:solidFill>
              </a:rPr>
              <a:t>.) 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3600" b="1" dirty="0" smtClean="0"/>
              <a:t>		</a:t>
            </a:r>
          </a:p>
          <a:p>
            <a:pPr>
              <a:buNone/>
            </a:pPr>
            <a:r>
              <a:rPr lang="ru-RU" sz="3600" b="1" dirty="0" smtClean="0"/>
              <a:t>	</a:t>
            </a:r>
            <a:r>
              <a:rPr lang="ru-RU" sz="3600" b="1" dirty="0" smtClean="0"/>
              <a:t>	</a:t>
            </a:r>
            <a:r>
              <a:rPr lang="ru-RU" sz="3000" b="1" dirty="0" smtClean="0"/>
              <a:t>В </a:t>
            </a:r>
            <a:r>
              <a:rPr lang="ru-RU" sz="3000" b="1" dirty="0" smtClean="0"/>
              <a:t>данном курсе учащиеся знакомятся с историей страны, села, школы, семьи. Итогом данной деятельности является родословная своей семьи</a:t>
            </a:r>
          </a:p>
          <a:p>
            <a:pPr>
              <a:buNone/>
            </a:pPr>
            <a:endParaRPr lang="ru-RU" sz="3600" b="1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Учитель </a:t>
            </a:r>
            <a:r>
              <a:rPr lang="ru-RU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</a:t>
            </a:r>
            <a:r>
              <a:rPr lang="ru-RU" b="1" i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Чекрыжова Т.В</a:t>
            </a:r>
            <a:r>
              <a:rPr lang="ru-RU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br>
              <a:rPr lang="ru-RU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u="sng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Ученики</a:t>
            </a:r>
            <a:r>
              <a:rPr lang="ru-RU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</a:t>
            </a:r>
            <a:r>
              <a:rPr lang="ru-RU" b="1" i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Лозин Евгений, Панфилов Андрей, </a:t>
            </a:r>
            <a:r>
              <a:rPr lang="ru-RU" b="1" i="1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Усков</a:t>
            </a:r>
            <a:r>
              <a:rPr lang="ru-RU" b="1" i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57D1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Даниил</a:t>
            </a:r>
            <a:endParaRPr lang="ru-RU" b="1" i="1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57D1A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9428"/>
            <a:ext cx="6864763" cy="514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2747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039" y="404664"/>
            <a:ext cx="8711941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7992888" cy="599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5400" b="1" spc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Портфолио учащихся</a:t>
            </a:r>
            <a:endParaRPr lang="ru-RU" sz="5400" b="1" spc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68" y="404664"/>
            <a:ext cx="8884220" cy="608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674847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047716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219200"/>
          </a:xfrm>
        </p:spPr>
        <p:txBody>
          <a:bodyPr>
            <a:noAutofit/>
          </a:bodyPr>
          <a:lstStyle/>
          <a:p>
            <a:pPr lvl="0" algn="ctr"/>
            <a:r>
              <a:rPr lang="ru-RU" sz="4400" spc="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1 класс занимается по программе «Школа России</a:t>
            </a:r>
            <a:r>
              <a:rPr lang="ru-RU" sz="4400" spc="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400" spc="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spc="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400" spc="0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88640"/>
            <a:ext cx="8229600" cy="4572000"/>
          </a:xfrm>
        </p:spPr>
        <p:txBody>
          <a:bodyPr>
            <a:noAutofit/>
          </a:bodyPr>
          <a:lstStyle/>
          <a:p>
            <a:pPr marL="21600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основу учебного плана взят второй вариант образовательного  плана Алтайского края, разработанного на основе федерального базисного учебного плана начального образования, утвержденного Приказом Минобразования и науки РФ от 6 октября 2009 №373. Учебный план для 1  класса по введению государственных стандартов второго поколения определяет максимальный объем учебной нагрузки обучающихся в количестве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21 часа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урочной деятельности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часов внеурочной деятельности. Содержание образования, определенное инвариантной частью, создает условия для активного приобщения обучающихся к общекультурным и национально-значимым ценностям, формирует систему предметных навыков и личностных качеств, соответствующих требованиям стандарта. </a:t>
            </a:r>
          </a:p>
          <a:p>
            <a:pPr marL="21600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572000"/>
          </a:xfrm>
        </p:spPr>
        <p:txBody>
          <a:bodyPr>
            <a:noAutofit/>
          </a:bodyPr>
          <a:lstStyle/>
          <a:p>
            <a:pPr marL="216000" algn="ct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 учебных предметов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включает:</a:t>
            </a:r>
          </a:p>
          <a:p>
            <a:pPr marL="216000" lvl="0">
              <a:spcBef>
                <a:spcPts val="0"/>
              </a:spcBef>
              <a:buNone/>
            </a:pP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Русский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язык – 5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часов</a:t>
            </a:r>
            <a:endParaRPr lang="ru-RU" sz="3600" i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16000" lvl="0">
              <a:spcBef>
                <a:spcPts val="0"/>
              </a:spcBef>
              <a:buNone/>
            </a:pP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Литературное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чтение – 4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часа</a:t>
            </a:r>
            <a:endParaRPr lang="ru-RU" sz="3600" i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16000" lvl="0">
              <a:spcBef>
                <a:spcPts val="0"/>
              </a:spcBef>
              <a:buNone/>
            </a:pP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Математика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 4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часа </a:t>
            </a:r>
            <a:endParaRPr lang="ru-RU" sz="3600" i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16000" lvl="0">
              <a:spcBef>
                <a:spcPts val="0"/>
              </a:spcBef>
              <a:buNone/>
            </a:pP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Окружающий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мир – 2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часа</a:t>
            </a:r>
            <a:endParaRPr lang="ru-RU" sz="3600" i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16000" lvl="0">
              <a:spcBef>
                <a:spcPts val="0"/>
              </a:spcBef>
              <a:buNone/>
            </a:pP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Музыка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 1 час</a:t>
            </a:r>
          </a:p>
          <a:p>
            <a:pPr marL="216000" lvl="0">
              <a:spcBef>
                <a:spcPts val="0"/>
              </a:spcBef>
              <a:buNone/>
            </a:pP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Изо– 1 час</a:t>
            </a:r>
          </a:p>
          <a:p>
            <a:pPr marL="216000" lvl="0">
              <a:spcBef>
                <a:spcPts val="0"/>
              </a:spcBef>
              <a:buNone/>
            </a:pP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Труд – 1 час</a:t>
            </a:r>
          </a:p>
          <a:p>
            <a:pPr marL="216000" lvl="0">
              <a:spcBef>
                <a:spcPts val="0"/>
              </a:spcBef>
              <a:buNone/>
            </a:pP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Физическая </a:t>
            </a:r>
            <a:r>
              <a:rPr lang="ru-RU" sz="36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культура -3 часа.</a:t>
            </a:r>
          </a:p>
          <a:p>
            <a:pPr marL="216000"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</a:p>
          <a:p>
            <a:pPr marL="216000"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Итого: 21 часов.</a:t>
            </a:r>
            <a:endParaRPr lang="ru-RU" sz="3600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72000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Научно-познавательное  </a:t>
            </a:r>
            <a:r>
              <a:rPr lang="ru-RU" sz="3600" b="1" dirty="0" smtClean="0">
                <a:solidFill>
                  <a:srgbClr val="FFFF00"/>
                </a:solidFill>
              </a:rPr>
              <a:t>направление  «В мире профессии» </a:t>
            </a:r>
            <a:r>
              <a:rPr lang="ru-RU" sz="3600" b="1" dirty="0" smtClean="0">
                <a:solidFill>
                  <a:srgbClr val="FFFF00"/>
                </a:solidFill>
              </a:rPr>
              <a:t>(</a:t>
            </a:r>
            <a:r>
              <a:rPr lang="ru-RU" sz="3600" b="1" dirty="0" smtClean="0">
                <a:solidFill>
                  <a:srgbClr val="FFFF00"/>
                </a:solidFill>
              </a:rPr>
              <a:t>учитель Чекрыжова Т.В. ). 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b="1" dirty="0" smtClean="0"/>
              <a:t>		Учащиеся  </a:t>
            </a:r>
            <a:r>
              <a:rPr lang="ru-RU" b="1" dirty="0" smtClean="0"/>
              <a:t>с руководителем знакомились с профессиями села, с профессиями  членов своих семей, определяли свои профессиональные интересы, способности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spc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br>
              <a:rPr lang="ru-RU" sz="5400" b="1" spc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5400" b="1" spc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(5 часов)</a:t>
            </a:r>
            <a:endParaRPr lang="ru-RU" sz="5400" b="1" spc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50051"/>
            <a:ext cx="8543933" cy="6407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30948" cy="600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73" y="123136"/>
            <a:ext cx="8728299" cy="654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61</TotalTime>
  <Words>147</Words>
  <Application>Microsoft Office PowerPoint</Application>
  <PresentationFormat>Экран (4:3)</PresentationFormat>
  <Paragraphs>35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Федеральный государственный образовательный стандарт</vt:lpstr>
      <vt:lpstr>Учитель – Чекрыжова Т.В. Ученики – Лозин Евгений, Панфилов Андрей, Усков Даниил</vt:lpstr>
      <vt:lpstr>1 класс занимается по программе «Школа России» </vt:lpstr>
      <vt:lpstr>Слайд 4</vt:lpstr>
      <vt:lpstr>Слайд 5</vt:lpstr>
      <vt:lpstr>Внеурочная деятельность  (5 часов)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Портфолио учащихся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государственный образовательный стандарт</dc:title>
  <cp:lastModifiedBy>пользователь</cp:lastModifiedBy>
  <cp:revision>8</cp:revision>
  <dcterms:modified xsi:type="dcterms:W3CDTF">2012-06-15T05:30:57Z</dcterms:modified>
</cp:coreProperties>
</file>