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518518518518528E-2"/>
          <c:y val="0"/>
          <c:w val="0.96604938271604934"/>
          <c:h val="0.9382672814603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6"/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037829248437294E-2"/>
          <c:y val="5.4586808188021266E-2"/>
          <c:w val="0.96585838782671896"/>
          <c:h val="0.93328278999241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8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85"/>
          </c:dPt>
          <c:dPt>
            <c:idx val="3"/>
            <c:explosion val="0"/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037829248437294E-2"/>
          <c:y val="6.6717210007581532E-2"/>
          <c:w val="0.96585838782671896"/>
          <c:h val="0.93328278999241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70"/>
          </c:dPt>
          <c:dPt>
            <c:idx val="1"/>
            <c:explosion val="32"/>
          </c:dPt>
          <c:dPt>
            <c:idx val="2"/>
            <c:explosion val="37"/>
          </c:dPt>
          <c:dPt>
            <c:idx val="3"/>
            <c:explosion val="55"/>
          </c:dPt>
          <c:cat>
            <c:strRef>
              <c:f>Лист1!$A$2:$A$10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</cdr:x>
      <cdr:y>0.52843</cdr:y>
    </cdr:from>
    <cdr:to>
      <cdr:x>0.0957</cdr:x>
      <cdr:y>0.74891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6362" y="2212975"/>
          <a:ext cx="67678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cap="none" spc="0" dirty="0" smtClean="0">
              <a:ln/>
              <a:solidFill>
                <a:schemeClr val="accent3"/>
              </a:solidFill>
              <a:effectLst/>
            </a:rPr>
            <a:t>1</a:t>
          </a:r>
          <a:endParaRPr lang="ru-RU" sz="5400" b="1" cap="none" spc="0" dirty="0">
            <a:ln/>
            <a:solidFill>
              <a:schemeClr val="accent3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0.6558</cdr:y>
    </cdr:from>
    <cdr:to>
      <cdr:x>0.11174</cdr:x>
      <cdr:y>0.80288</cdr:y>
    </cdr:to>
    <cdr:sp macro="" textlink="">
      <cdr:nvSpPr>
        <cdr:cNvPr id="3" name="Минус 2"/>
        <cdr:cNvSpPr/>
      </cdr:nvSpPr>
      <cdr:spPr>
        <a:xfrm xmlns:a="http://schemas.openxmlformats.org/drawingml/2006/main">
          <a:off x="-503238" y="2746375"/>
          <a:ext cx="914400" cy="615950"/>
        </a:xfrm>
        <a:prstGeom xmlns:a="http://schemas.openxmlformats.org/drawingml/2006/main" prst="mathMinus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0.013</cdr:x>
      <cdr:y>0.74678</cdr:y>
    </cdr:from>
    <cdr:to>
      <cdr:x>0.0957</cdr:x>
      <cdr:y>0.96726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06362" y="3127375"/>
          <a:ext cx="67678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5400" b="1" cap="none" spc="0" dirty="0" smtClean="0">
              <a:ln/>
              <a:solidFill>
                <a:schemeClr val="accent3"/>
              </a:solidFill>
              <a:effectLst/>
            </a:rPr>
            <a:t>4</a:t>
          </a:r>
          <a:endParaRPr lang="ru-RU" sz="5400" b="1" cap="none" spc="0" dirty="0">
            <a:ln/>
            <a:solidFill>
              <a:schemeClr val="accent3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E4FDE-6D68-4DDA-B173-A152B3E6D676}" type="datetimeFigureOut">
              <a:rPr lang="ru-RU" smtClean="0"/>
              <a:pPr/>
              <a:t>07.03.2010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B398-67C2-4033-B394-6EE96C29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B398-67C2-4033-B394-6EE96C2925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218B-E5FF-4DD4-A68F-86C45D7D196A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EA97-011B-4727-852C-2825129ABD30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8874-B293-4B1E-8DC8-BB0E4AF45B77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85-4B69-4B8E-9BA4-5EBF3A261127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E52-3E37-4717-8D50-95D3F8B00CCC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5BE6-8764-48E7-A7F4-910E708C1370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1B71-7F87-403C-88BF-73DBA9487ED8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1BD-EC33-47CD-B3F3-D5BE73A851FB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89AD-1BA3-47DE-AF11-B80C3FECD695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090A-1801-48BC-B9B1-5C335A1A00EB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C458-298F-4FF3-AB90-C0987FAAA00E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770E2D-B002-4424-8E7B-D555EB5B2544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7772400" cy="753406"/>
          </a:xfrm>
        </p:spPr>
        <p:txBody>
          <a:bodyPr>
            <a:normAutofit/>
          </a:bodyPr>
          <a:lstStyle/>
          <a:p>
            <a:r>
              <a:rPr lang="ru-RU" sz="3600" smtClean="0"/>
              <a:t>Доли. </a:t>
            </a:r>
            <a:r>
              <a:rPr lang="ru-RU" sz="3600" dirty="0" smtClean="0"/>
              <a:t>обыкновенные дроби.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3400" y="533400"/>
            <a:ext cx="1490328" cy="365125"/>
          </a:xfrm>
        </p:spPr>
        <p:txBody>
          <a:bodyPr/>
          <a:lstStyle/>
          <a:p>
            <a:fld id="{34194734-E02E-41F9-A7FD-B116C1E7062B}" type="datetime1">
              <a:rPr lang="ru-RU" sz="1400" b="1" i="1" smtClean="0">
                <a:solidFill>
                  <a:schemeClr val="tx1"/>
                </a:solidFill>
              </a:rPr>
              <a:pPr/>
              <a:t>07.03.2010</a:t>
            </a:fld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33400"/>
            <a:ext cx="5294376" cy="658368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Классная работа.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F:\Kartinki\картинки на школьныю тему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2219325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04C4-65A7-4092-9610-DC22EE87B4FF}" type="datetime1">
              <a:rPr lang="ru-RU" smtClean="0"/>
              <a:pPr/>
              <a:t>07.03.2010</a:t>
            </a:fld>
            <a:endParaRPr lang="en-US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600" y="38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43800" y="838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7391400" y="1447800"/>
            <a:ext cx="9144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43800" y="16002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685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Половина 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2050" name="Picture 2" descr="F:\Kartinki\картинки на школьныю тему\Рисунок14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463844" y="3429000"/>
            <a:ext cx="2955917" cy="360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D7F6A-5114-4E97-B014-0F4B95E06C6A}" type="datetime1">
              <a:rPr lang="ru-RU" smtClean="0"/>
              <a:pPr/>
              <a:t>07.03.2010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924800" y="381000"/>
            <a:ext cx="53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7696200" y="1143000"/>
            <a:ext cx="9906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248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F:\Kartinki\картинки на школьныю тему\Рисунок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3581400"/>
            <a:ext cx="2000250" cy="29964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62400" y="4495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Треть 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02D4-E07F-48C0-92C0-F66FA2B31670}" type="datetime1">
              <a:rPr lang="ru-RU" smtClean="0"/>
              <a:pPr/>
              <a:t>07.03.2010</a:t>
            </a:fld>
            <a:endParaRPr lang="en-US"/>
          </a:p>
        </p:txBody>
      </p:sp>
      <p:pic>
        <p:nvPicPr>
          <p:cNvPr id="4098" name="Picture 2" descr="F:\Kartinki\картинки на школьныю тему\Рисунок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562350"/>
            <a:ext cx="2638067" cy="3295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Четверть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Обыкновенная дробь.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85-4B69-4B8E-9BA4-5EBF3A261127}" type="datetime1">
              <a:rPr lang="ru-RU" smtClean="0"/>
              <a:pPr/>
              <a:t>07.03.2010</a:t>
            </a:fld>
            <a:endParaRPr lang="en-US"/>
          </a:p>
        </p:txBody>
      </p:sp>
      <p:pic>
        <p:nvPicPr>
          <p:cNvPr id="5122" name="Picture 2" descr="F:\Kartinki\картинки на школьныю тему\Рисунок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2518" cy="281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5400" y="3581400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Минус 7"/>
          <p:cNvSpPr/>
          <p:nvPr/>
        </p:nvSpPr>
        <p:spPr>
          <a:xfrm>
            <a:off x="1219200" y="4191000"/>
            <a:ext cx="914400" cy="685800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4648200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1774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j0354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1774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200400"/>
            <a:ext cx="2667000" cy="47625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>
            <a:normAutofit/>
          </a:bodyPr>
          <a:lstStyle/>
          <a:p>
            <a:pPr eaLnBrk="1" hangingPunct="1"/>
            <a:r>
              <a:rPr lang="ru-RU" sz="2400" dirty="0" smtClean="0"/>
              <a:t>Дробная черта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 rot="20528239">
            <a:off x="2971800" y="12954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числитель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1066680">
            <a:off x="2971800" y="46482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знаменатель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791200" y="3200400"/>
            <a:ext cx="2667000" cy="47625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>Дробная черта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715000" y="2667000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числитель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803900" y="3833813"/>
            <a:ext cx="2743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знаменатель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15000" y="11430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>
                <a:solidFill>
                  <a:srgbClr val="C00000"/>
                </a:solidFill>
                <a:latin typeface="+mn-lt"/>
              </a:rPr>
              <a:t>5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715000" y="38100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0" b="1" dirty="0">
                <a:solidFill>
                  <a:srgbClr val="C00000"/>
                </a:solidFill>
                <a:latin typeface="+mn-lt"/>
              </a:rPr>
              <a:t>9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715000" y="5486400"/>
            <a:ext cx="2743200" cy="4572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Читаем: пять девятых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Расположите числа на координатном луче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323850" y="4797425"/>
            <a:ext cx="86407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395288" y="45815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8101013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1042988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12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258888" y="2492375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1692275" y="3284538"/>
            <a:ext cx="4318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74517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68040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48593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42116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61563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5508625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35639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29162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9715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16192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2268538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Oval 22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r>
              <a:rPr lang="ru-RU"/>
              <a:t>2</a:t>
            </a:r>
          </a:p>
        </p:txBody>
      </p:sp>
      <p:sp>
        <p:nvSpPr>
          <p:cNvPr id="18453" name="Oval 23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4</a:t>
            </a:r>
          </a:p>
        </p:txBody>
      </p:sp>
      <p:sp>
        <p:nvSpPr>
          <p:cNvPr id="18454" name="Oval 24"/>
          <p:cNvSpPr>
            <a:spLocks noChangeArrowheads="1"/>
          </p:cNvSpPr>
          <p:nvPr/>
        </p:nvSpPr>
        <p:spPr bwMode="auto">
          <a:xfrm>
            <a:off x="2339975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  <a:p>
            <a:pPr algn="ctr"/>
            <a:r>
              <a:rPr lang="ru-RU"/>
              <a:t>4</a:t>
            </a:r>
          </a:p>
        </p:txBody>
      </p:sp>
      <p:sp>
        <p:nvSpPr>
          <p:cNvPr id="18455" name="Oval 25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  <a:p>
            <a:pPr algn="ctr"/>
            <a:r>
              <a:rPr lang="ru-RU"/>
              <a:t>3</a:t>
            </a:r>
          </a:p>
        </p:txBody>
      </p:sp>
      <p:sp>
        <p:nvSpPr>
          <p:cNvPr id="18456" name="Oval 2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  <a:p>
            <a:pPr algn="ctr"/>
            <a:r>
              <a:rPr lang="ru-RU"/>
              <a:t>6</a:t>
            </a:r>
          </a:p>
        </p:txBody>
      </p:sp>
      <p:sp>
        <p:nvSpPr>
          <p:cNvPr id="18457" name="Oval 28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9</a:t>
            </a:r>
          </a:p>
          <a:p>
            <a:pPr algn="ctr"/>
            <a:r>
              <a:rPr lang="ru-RU"/>
              <a:t>12</a:t>
            </a:r>
          </a:p>
        </p:txBody>
      </p:sp>
      <p:sp>
        <p:nvSpPr>
          <p:cNvPr id="18458" name="Line 29"/>
          <p:cNvSpPr>
            <a:spLocks noChangeShapeType="1"/>
          </p:cNvSpPr>
          <p:nvPr/>
        </p:nvSpPr>
        <p:spPr bwMode="auto">
          <a:xfrm>
            <a:off x="2700338" y="36449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30"/>
          <p:cNvSpPr>
            <a:spLocks noChangeShapeType="1"/>
          </p:cNvSpPr>
          <p:nvPr/>
        </p:nvSpPr>
        <p:spPr bwMode="auto">
          <a:xfrm>
            <a:off x="3419475" y="2276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31"/>
          <p:cNvSpPr>
            <a:spLocks noChangeShapeType="1"/>
          </p:cNvSpPr>
          <p:nvPr/>
        </p:nvSpPr>
        <p:spPr bwMode="auto">
          <a:xfrm>
            <a:off x="4643438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32"/>
          <p:cNvSpPr>
            <a:spLocks noChangeShapeType="1"/>
          </p:cNvSpPr>
          <p:nvPr/>
        </p:nvSpPr>
        <p:spPr bwMode="auto">
          <a:xfrm>
            <a:off x="6156325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33"/>
          <p:cNvSpPr>
            <a:spLocks noChangeShapeType="1"/>
          </p:cNvSpPr>
          <p:nvPr/>
        </p:nvSpPr>
        <p:spPr bwMode="auto">
          <a:xfrm>
            <a:off x="5148263" y="22764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34"/>
          <p:cNvSpPr>
            <a:spLocks noChangeShapeType="1"/>
          </p:cNvSpPr>
          <p:nvPr/>
        </p:nvSpPr>
        <p:spPr bwMode="auto">
          <a:xfrm>
            <a:off x="7019925" y="24923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042988" y="19891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3059113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284663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2339975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6659563" y="19891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4859338" y="1773238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724525" y="3141663"/>
            <a:ext cx="936625" cy="1008062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6699"/>
              </a:solidFill>
            </a:endParaRPr>
          </a:p>
        </p:txBody>
      </p:sp>
      <p:sp>
        <p:nvSpPr>
          <p:cNvPr id="18471" name="Line 42"/>
          <p:cNvSpPr>
            <a:spLocks noChangeShapeType="1"/>
          </p:cNvSpPr>
          <p:nvPr/>
        </p:nvSpPr>
        <p:spPr bwMode="auto">
          <a:xfrm flipH="1">
            <a:off x="2339975" y="4149725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43"/>
          <p:cNvSpPr>
            <a:spLocks noChangeShapeType="1"/>
          </p:cNvSpPr>
          <p:nvPr/>
        </p:nvSpPr>
        <p:spPr bwMode="auto">
          <a:xfrm>
            <a:off x="3635375" y="2924175"/>
            <a:ext cx="5048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44"/>
          <p:cNvSpPr>
            <a:spLocks noChangeShapeType="1"/>
          </p:cNvSpPr>
          <p:nvPr/>
        </p:nvSpPr>
        <p:spPr bwMode="auto">
          <a:xfrm flipH="1">
            <a:off x="4356100" y="4149725"/>
            <a:ext cx="2159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Line 45"/>
          <p:cNvSpPr>
            <a:spLocks noChangeShapeType="1"/>
          </p:cNvSpPr>
          <p:nvPr/>
        </p:nvSpPr>
        <p:spPr bwMode="auto">
          <a:xfrm flipH="1">
            <a:off x="6156325" y="4292600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5" name="Line 46"/>
          <p:cNvSpPr>
            <a:spLocks noChangeShapeType="1"/>
          </p:cNvSpPr>
          <p:nvPr/>
        </p:nvSpPr>
        <p:spPr bwMode="auto">
          <a:xfrm>
            <a:off x="5364163" y="2852738"/>
            <a:ext cx="1444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6" name="Line 47"/>
          <p:cNvSpPr>
            <a:spLocks noChangeShapeType="1"/>
          </p:cNvSpPr>
          <p:nvPr/>
        </p:nvSpPr>
        <p:spPr bwMode="auto">
          <a:xfrm flipH="1">
            <a:off x="6372225" y="3068638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77" name="Text Box 48"/>
          <p:cNvSpPr txBox="1">
            <a:spLocks noChangeArrowheads="1"/>
          </p:cNvSpPr>
          <p:nvPr/>
        </p:nvSpPr>
        <p:spPr bwMode="auto">
          <a:xfrm>
            <a:off x="1547813" y="55165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 3</a:t>
            </a:r>
          </a:p>
          <a:p>
            <a:r>
              <a:rPr lang="ru-RU" b="1"/>
              <a:t>12</a:t>
            </a:r>
          </a:p>
        </p:txBody>
      </p:sp>
      <p:sp>
        <p:nvSpPr>
          <p:cNvPr id="18478" name="Line 49"/>
          <p:cNvSpPr>
            <a:spLocks noChangeShapeType="1"/>
          </p:cNvSpPr>
          <p:nvPr/>
        </p:nvSpPr>
        <p:spPr bwMode="auto">
          <a:xfrm>
            <a:off x="1547813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9" name="Text Box 50"/>
          <p:cNvSpPr txBox="1">
            <a:spLocks noChangeArrowheads="1"/>
          </p:cNvSpPr>
          <p:nvPr/>
        </p:nvSpPr>
        <p:spPr bwMode="auto">
          <a:xfrm>
            <a:off x="971550" y="5516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  <a:p>
            <a:r>
              <a:rPr lang="ru-RU" b="1"/>
              <a:t>4</a:t>
            </a:r>
          </a:p>
        </p:txBody>
      </p:sp>
      <p:sp>
        <p:nvSpPr>
          <p:cNvPr id="18480" name="Line 51"/>
          <p:cNvSpPr>
            <a:spLocks noChangeShapeType="1"/>
          </p:cNvSpPr>
          <p:nvPr/>
        </p:nvSpPr>
        <p:spPr bwMode="auto">
          <a:xfrm>
            <a:off x="971550" y="58769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1" name="Text Box 54"/>
          <p:cNvSpPr txBox="1">
            <a:spLocks noChangeArrowheads="1"/>
          </p:cNvSpPr>
          <p:nvPr/>
        </p:nvSpPr>
        <p:spPr bwMode="auto">
          <a:xfrm>
            <a:off x="3203575" y="5516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  <a:p>
            <a:r>
              <a:rPr lang="ru-RU"/>
              <a:t>6</a:t>
            </a:r>
          </a:p>
        </p:txBody>
      </p:sp>
      <p:sp>
        <p:nvSpPr>
          <p:cNvPr id="18482" name="Line 55"/>
          <p:cNvSpPr>
            <a:spLocks noChangeShapeType="1"/>
          </p:cNvSpPr>
          <p:nvPr/>
        </p:nvSpPr>
        <p:spPr bwMode="auto">
          <a:xfrm>
            <a:off x="3132138" y="5876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3" name="Text Box 56"/>
          <p:cNvSpPr txBox="1">
            <a:spLocks noChangeArrowheads="1"/>
          </p:cNvSpPr>
          <p:nvPr/>
        </p:nvSpPr>
        <p:spPr bwMode="auto">
          <a:xfrm>
            <a:off x="3903663" y="55372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  <a:p>
            <a:r>
              <a:rPr lang="ru-RU"/>
              <a:t>3</a:t>
            </a:r>
          </a:p>
        </p:txBody>
      </p:sp>
      <p:sp>
        <p:nvSpPr>
          <p:cNvPr id="18484" name="Line 58"/>
          <p:cNvSpPr>
            <a:spLocks noChangeShapeType="1"/>
          </p:cNvSpPr>
          <p:nvPr/>
        </p:nvSpPr>
        <p:spPr bwMode="auto">
          <a:xfrm>
            <a:off x="3851275" y="58769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5" name="Text Box 59"/>
          <p:cNvSpPr txBox="1">
            <a:spLocks noChangeArrowheads="1"/>
          </p:cNvSpPr>
          <p:nvPr/>
        </p:nvSpPr>
        <p:spPr bwMode="auto">
          <a:xfrm>
            <a:off x="4624388" y="553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9</a:t>
            </a:r>
          </a:p>
          <a:p>
            <a:r>
              <a:rPr lang="ru-RU"/>
              <a:t>12</a:t>
            </a:r>
          </a:p>
        </p:txBody>
      </p:sp>
      <p:sp>
        <p:nvSpPr>
          <p:cNvPr id="18486" name="Line 60"/>
          <p:cNvSpPr>
            <a:spLocks noChangeShapeType="1"/>
          </p:cNvSpPr>
          <p:nvPr/>
        </p:nvSpPr>
        <p:spPr bwMode="auto">
          <a:xfrm>
            <a:off x="47164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7" name="Text Box 61"/>
          <p:cNvSpPr txBox="1">
            <a:spLocks noChangeArrowheads="1"/>
          </p:cNvSpPr>
          <p:nvPr/>
        </p:nvSpPr>
        <p:spPr bwMode="auto">
          <a:xfrm>
            <a:off x="5562600" y="5562600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  <a:p>
            <a:r>
              <a:rPr lang="ru-RU" b="1"/>
              <a:t>4</a:t>
            </a:r>
          </a:p>
        </p:txBody>
      </p:sp>
      <p:sp>
        <p:nvSpPr>
          <p:cNvPr id="18488" name="Line 62"/>
          <p:cNvSpPr>
            <a:spLocks noChangeShapeType="1"/>
          </p:cNvSpPr>
          <p:nvPr/>
        </p:nvSpPr>
        <p:spPr bwMode="auto">
          <a:xfrm>
            <a:off x="5580063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89" name="Text Box 63"/>
          <p:cNvSpPr txBox="1">
            <a:spLocks noChangeArrowheads="1"/>
          </p:cNvSpPr>
          <p:nvPr/>
        </p:nvSpPr>
        <p:spPr bwMode="auto">
          <a:xfrm>
            <a:off x="2463800" y="5516563"/>
            <a:ext cx="374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1</a:t>
            </a:r>
          </a:p>
          <a:p>
            <a:r>
              <a:rPr lang="ru-RU" dirty="0"/>
              <a:t>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490" name="Line 65"/>
          <p:cNvSpPr>
            <a:spLocks noChangeShapeType="1"/>
          </p:cNvSpPr>
          <p:nvPr/>
        </p:nvSpPr>
        <p:spPr bwMode="auto">
          <a:xfrm>
            <a:off x="2484438" y="58769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1311275" y="5681663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895600" y="56086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5200650" y="56086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18494" name="Text Box 72"/>
          <p:cNvSpPr txBox="1">
            <a:spLocks noChangeArrowheads="1"/>
          </p:cNvSpPr>
          <p:nvPr/>
        </p:nvSpPr>
        <p:spPr bwMode="auto">
          <a:xfrm>
            <a:off x="250825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0</a:t>
            </a:r>
          </a:p>
        </p:txBody>
      </p:sp>
      <p:sp>
        <p:nvSpPr>
          <p:cNvPr id="18495" name="Text Box 73"/>
          <p:cNvSpPr txBox="1">
            <a:spLocks noChangeArrowheads="1"/>
          </p:cNvSpPr>
          <p:nvPr/>
        </p:nvSpPr>
        <p:spPr bwMode="auto">
          <a:xfrm>
            <a:off x="7924800" y="51816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nimBg="1"/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210" grpId="0"/>
      <p:bldP spid="6211" grpId="0"/>
      <p:bldP spid="62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901</a:t>
            </a:r>
          </a:p>
          <a:p>
            <a:r>
              <a:rPr lang="ru-RU" dirty="0" smtClean="0"/>
              <a:t>№ 875</a:t>
            </a:r>
          </a:p>
          <a:p>
            <a:r>
              <a:rPr lang="ru-RU" dirty="0" smtClean="0"/>
              <a:t>№874</a:t>
            </a:r>
          </a:p>
          <a:p>
            <a:r>
              <a:rPr lang="ru-RU" dirty="0" smtClean="0"/>
              <a:t>№ 876, 877. 879.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85-4B69-4B8E-9BA4-5EBF3A261127}" type="datetime1">
              <a:rPr lang="ru-RU" smtClean="0"/>
              <a:pPr/>
              <a:t>07.03.2010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 903</a:t>
            </a:r>
            <a:r>
              <a:rPr lang="ru-RU" smtClean="0"/>
              <a:t>, 902, 912.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CE85-4B69-4B8E-9BA4-5EBF3A261127}" type="datetime1">
              <a:rPr lang="ru-RU" smtClean="0"/>
              <a:pPr/>
              <a:t>07.03.2010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108</Words>
  <PresentationFormat>Экран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Доли. обыкновенные дроби.</vt:lpstr>
      <vt:lpstr>Слайд 2</vt:lpstr>
      <vt:lpstr>Слайд 3</vt:lpstr>
      <vt:lpstr>Слайд 4</vt:lpstr>
      <vt:lpstr>Обыкновенная дробь.</vt:lpstr>
      <vt:lpstr>Дробная черта</vt:lpstr>
      <vt:lpstr>Расположите числа на координатном луче</vt:lpstr>
      <vt:lpstr>Закрепление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</cp:revision>
  <dcterms:modified xsi:type="dcterms:W3CDTF">2010-03-07T16:24:47Z</dcterms:modified>
</cp:coreProperties>
</file>