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96" y="-26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BF5BD2E6-33DE-446C-A80F-CC3798C84665}" type="datetimeFigureOut">
              <a:rPr lang="ru-RU" smtClean="0"/>
              <a:t>09.11.2009</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8CBF27E1-750E-4141-8E26-E14C97458AA6}" type="slidenum">
              <a:rPr lang="ru-RU" smtClean="0"/>
              <a:t>‹#›</a:t>
            </a:fld>
            <a:endParaRPr lang="ru-RU"/>
          </a:p>
        </p:txBody>
      </p:sp>
    </p:spTree>
  </p:cSld>
  <p:clrMapOvr>
    <a:masterClrMapping/>
  </p:clrMapOvr>
  <p:transition spd="slow">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F5BD2E6-33DE-446C-A80F-CC3798C84665}" type="datetimeFigureOut">
              <a:rPr lang="ru-RU" smtClean="0"/>
              <a:t>09.11.2009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BF27E1-750E-4141-8E26-E14C97458AA6}" type="slidenum">
              <a:rPr lang="ru-RU" smtClean="0"/>
              <a:t>‹#›</a:t>
            </a:fld>
            <a:endParaRPr lang="ru-RU"/>
          </a:p>
        </p:txBody>
      </p:sp>
    </p:spTree>
  </p:cSld>
  <p:clrMapOvr>
    <a:masterClrMapping/>
  </p:clrMapOvr>
  <p:transition spd="slow">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F5BD2E6-33DE-446C-A80F-CC3798C84665}" type="datetimeFigureOut">
              <a:rPr lang="ru-RU" smtClean="0"/>
              <a:t>09.11.2009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BF27E1-750E-4141-8E26-E14C97458AA6}" type="slidenum">
              <a:rPr lang="ru-RU" smtClean="0"/>
              <a:t>‹#›</a:t>
            </a:fld>
            <a:endParaRPr lang="ru-RU"/>
          </a:p>
        </p:txBody>
      </p:sp>
    </p:spTree>
  </p:cSld>
  <p:clrMapOvr>
    <a:masterClrMapping/>
  </p:clrMapOvr>
  <p:transition spd="slow">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F5BD2E6-33DE-446C-A80F-CC3798C84665}" type="datetimeFigureOut">
              <a:rPr lang="ru-RU" smtClean="0"/>
              <a:t>09.11.2009</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8CBF27E1-750E-4141-8E26-E14C97458AA6}" type="slidenum">
              <a:rPr lang="ru-RU" smtClean="0"/>
              <a:t>‹#›</a:t>
            </a:fld>
            <a:endParaRPr lang="ru-RU"/>
          </a:p>
        </p:txBody>
      </p:sp>
    </p:spTree>
  </p:cSld>
  <p:clrMapOvr>
    <a:masterClrMapping/>
  </p:clrMapOvr>
  <p:transition spd="slow">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BF5BD2E6-33DE-446C-A80F-CC3798C84665}" type="datetimeFigureOut">
              <a:rPr lang="ru-RU" smtClean="0"/>
              <a:t>09.11.2009</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8CBF27E1-750E-4141-8E26-E14C97458AA6}" type="slidenum">
              <a:rPr lang="ru-RU" smtClean="0"/>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spd="slow">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BF5BD2E6-33DE-446C-A80F-CC3798C84665}" type="datetimeFigureOut">
              <a:rPr lang="ru-RU" smtClean="0"/>
              <a:t>09.11.2009</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8CBF27E1-750E-4141-8E26-E14C97458AA6}" type="slidenum">
              <a:rPr lang="ru-RU" smtClean="0"/>
              <a:t>‹#›</a:t>
            </a:fld>
            <a:endParaRPr lang="ru-RU"/>
          </a:p>
        </p:txBody>
      </p:sp>
    </p:spTree>
  </p:cSld>
  <p:clrMapOvr>
    <a:masterClrMapping/>
  </p:clrMapOvr>
  <p:transition spd="slow">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BF5BD2E6-33DE-446C-A80F-CC3798C84665}" type="datetimeFigureOut">
              <a:rPr lang="ru-RU" smtClean="0"/>
              <a:t>09.11.2009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8CBF27E1-750E-4141-8E26-E14C97458AA6}" type="slidenum">
              <a:rPr lang="ru-RU" smtClean="0"/>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BF5BD2E6-33DE-446C-A80F-CC3798C84665}" type="datetimeFigureOut">
              <a:rPr lang="ru-RU" smtClean="0"/>
              <a:t>09.11.2009</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BF27E1-750E-4141-8E26-E14C97458AA6}" type="slidenum">
              <a:rPr lang="ru-RU" smtClean="0"/>
              <a:t>‹#›</a:t>
            </a:fld>
            <a:endParaRPr lang="ru-RU"/>
          </a:p>
        </p:txBody>
      </p:sp>
    </p:spTree>
  </p:cSld>
  <p:clrMapOvr>
    <a:masterClrMapping/>
  </p:clrMapOvr>
  <p:transition spd="slow">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F5BD2E6-33DE-446C-A80F-CC3798C84665}" type="datetimeFigureOut">
              <a:rPr lang="ru-RU" smtClean="0"/>
              <a:t>09.11.2009</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BF27E1-750E-4141-8E26-E14C97458AA6}" type="slidenum">
              <a:rPr lang="ru-RU" smtClean="0"/>
              <a:t>‹#›</a:t>
            </a:fld>
            <a:endParaRPr lang="ru-RU"/>
          </a:p>
        </p:txBody>
      </p:sp>
    </p:spTree>
  </p:cSld>
  <p:clrMapOvr>
    <a:masterClrMapping/>
  </p:clrMapOvr>
  <p:transition spd="slow">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F5BD2E6-33DE-446C-A80F-CC3798C84665}" type="datetimeFigureOut">
              <a:rPr lang="ru-RU" smtClean="0"/>
              <a:t>09.11.2009</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BF27E1-750E-4141-8E26-E14C97458AA6}" type="slidenum">
              <a:rPr lang="ru-RU" smtClean="0"/>
              <a:t>‹#›</a:t>
            </a:fld>
            <a:endParaRPr lang="ru-RU"/>
          </a:p>
        </p:txBody>
      </p:sp>
    </p:spTree>
  </p:cSld>
  <p:clrMapOvr>
    <a:masterClrMapping/>
  </p:clrMapOvr>
  <p:transition spd="slow">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BF5BD2E6-33DE-446C-A80F-CC3798C84665}" type="datetimeFigureOut">
              <a:rPr lang="ru-RU" smtClean="0"/>
              <a:t>09.11.2009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8CBF27E1-750E-4141-8E26-E14C97458AA6}" type="slidenum">
              <a:rPr lang="ru-RU" smtClean="0"/>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transition spd="slow">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BF5BD2E6-33DE-446C-A80F-CC3798C84665}" type="datetimeFigureOut">
              <a:rPr lang="ru-RU" smtClean="0"/>
              <a:t>09.11.2009</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8CBF27E1-750E-4141-8E26-E14C97458AA6}" type="slidenum">
              <a:rPr lang="ru-RU" smtClean="0"/>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newsflash/>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5" Type="http://schemas.openxmlformats.org/officeDocument/2006/relationships/image" Target="../media/image8.gif"/><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3.gif"/><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7.gif"/><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3.gif"/><Relationship Id="rId1" Type="http://schemas.openxmlformats.org/officeDocument/2006/relationships/slideLayout" Target="../slideLayouts/slideLayout4.xml"/><Relationship Id="rId4" Type="http://schemas.openxmlformats.org/officeDocument/2006/relationships/image" Target="../media/image1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Действительные числа</a:t>
            </a:r>
            <a:endParaRPr lang="ru-RU" dirty="0"/>
          </a:p>
        </p:txBody>
      </p:sp>
      <p:sp>
        <p:nvSpPr>
          <p:cNvPr id="3" name="Подзаголовок 2"/>
          <p:cNvSpPr>
            <a:spLocks noGrp="1"/>
          </p:cNvSpPr>
          <p:nvPr>
            <p:ph type="subTitle" idx="1"/>
          </p:nvPr>
        </p:nvSpPr>
        <p:spPr/>
        <p:txBody>
          <a:bodyPr/>
          <a:lstStyle/>
          <a:p>
            <a:r>
              <a:rPr lang="ru-RU" dirty="0" smtClean="0"/>
              <a:t>Выполнила ученица 8 класса </a:t>
            </a:r>
          </a:p>
          <a:p>
            <a:r>
              <a:rPr lang="ru-RU" dirty="0" smtClean="0"/>
              <a:t>Мещерякова </a:t>
            </a:r>
            <a:r>
              <a:rPr lang="ru-RU" dirty="0"/>
              <a:t>Е</a:t>
            </a:r>
            <a:r>
              <a:rPr lang="ru-RU" dirty="0" smtClean="0"/>
              <a:t>лена</a:t>
            </a:r>
            <a:endParaRPr lang="ru-RU" dirty="0"/>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9"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2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Натуральные числа</a:t>
            </a:r>
            <a:endParaRPr lang="ru-RU" dirty="0"/>
          </a:p>
        </p:txBody>
      </p:sp>
      <p:sp>
        <p:nvSpPr>
          <p:cNvPr id="4" name="Содержимое 3"/>
          <p:cNvSpPr>
            <a:spLocks noGrp="1"/>
          </p:cNvSpPr>
          <p:nvPr>
            <p:ph sz="half" idx="1"/>
          </p:nvPr>
        </p:nvSpPr>
        <p:spPr/>
        <p:txBody>
          <a:bodyPr>
            <a:noAutofit/>
          </a:bodyPr>
          <a:lstStyle/>
          <a:p>
            <a:pPr algn="just">
              <a:buNone/>
            </a:pPr>
            <a:r>
              <a:rPr lang="ru-RU" sz="1400" u="sng" dirty="0" err="1" smtClean="0"/>
              <a:t>Натура́льные</a:t>
            </a:r>
            <a:r>
              <a:rPr lang="ru-RU" sz="1400" u="sng" dirty="0" smtClean="0"/>
              <a:t> </a:t>
            </a:r>
            <a:r>
              <a:rPr lang="ru-RU" sz="1400" u="sng" dirty="0" err="1" smtClean="0"/>
              <a:t>чи́сла</a:t>
            </a:r>
            <a:r>
              <a:rPr lang="ru-RU" sz="1400" u="sng" dirty="0" smtClean="0"/>
              <a:t> </a:t>
            </a:r>
            <a:r>
              <a:rPr lang="ru-RU" sz="1400" dirty="0" smtClean="0"/>
              <a:t>(естественные числа) — числа, возникающие естественным образом при счёте (как в смысле перечисления, так и в смысле исчисления).</a:t>
            </a:r>
          </a:p>
          <a:p>
            <a:pPr algn="just">
              <a:buNone/>
            </a:pPr>
            <a:r>
              <a:rPr lang="ru-RU" sz="1400" dirty="0" smtClean="0"/>
              <a:t>Существуют два подхода к </a:t>
            </a:r>
            <a:r>
              <a:rPr lang="ru-RU" sz="1400" dirty="0" err="1" smtClean="0"/>
              <a:t>пределению</a:t>
            </a:r>
            <a:r>
              <a:rPr lang="ru-RU" sz="1400" dirty="0" smtClean="0"/>
              <a:t> натуральных чисел — числа, используемые при:</a:t>
            </a:r>
          </a:p>
          <a:p>
            <a:pPr algn="just">
              <a:buNone/>
            </a:pPr>
            <a:r>
              <a:rPr lang="ru-RU" sz="1400" dirty="0" smtClean="0"/>
              <a:t>- перечислении (</a:t>
            </a:r>
            <a:r>
              <a:rPr lang="ru-RU" sz="1400" dirty="0" err="1" smtClean="0"/>
              <a:t>нумеровании</a:t>
            </a:r>
            <a:r>
              <a:rPr lang="ru-RU" sz="1400" dirty="0" smtClean="0"/>
              <a:t>) предметов (первый, второй, третий…) — подход, общепринятый в большинстве стран мира (в том числе и в России);</a:t>
            </a:r>
          </a:p>
          <a:p>
            <a:pPr algn="just">
              <a:buFontTx/>
              <a:buChar char="-"/>
            </a:pPr>
            <a:r>
              <a:rPr lang="ru-RU" sz="1400" dirty="0" smtClean="0"/>
              <a:t>обозначении количества предметов (нет предметов, один предмет, два предмета…). Принят в трудах Бурбаки, где натуральные числа определяются как мощности конечных множеств.</a:t>
            </a:r>
          </a:p>
          <a:p>
            <a:pPr algn="just">
              <a:buFontTx/>
              <a:buChar char="-"/>
            </a:pPr>
            <a:r>
              <a:rPr lang="ru-RU" sz="1400" dirty="0" smtClean="0"/>
              <a:t>Множество всех натуральных чисел принято обозначать знаком  </a:t>
            </a:r>
            <a:r>
              <a:rPr lang="en-US" sz="1400" b="1" i="1" dirty="0" smtClean="0">
                <a:latin typeface="Century Schoolbook" pitchFamily="18" charset="0"/>
              </a:rPr>
              <a:t>N</a:t>
            </a:r>
            <a:r>
              <a:rPr lang="ru-RU" sz="1400" b="1" i="1" dirty="0" smtClean="0">
                <a:latin typeface="Century Schoolbook" pitchFamily="18" charset="0"/>
              </a:rPr>
              <a:t>.</a:t>
            </a:r>
            <a:endParaRPr lang="ru-RU" sz="1400" dirty="0" smtClean="0"/>
          </a:p>
          <a:p>
            <a:pPr algn="just">
              <a:buFontTx/>
              <a:buChar char="-"/>
            </a:pPr>
            <a:r>
              <a:rPr lang="ru-RU" sz="1400" dirty="0" smtClean="0"/>
              <a:t>Существует бесконечное множество натуральных чисел — для любого натурального числа найдётся другое натуральное число, большее его.</a:t>
            </a:r>
            <a:endParaRPr lang="ru-RU" sz="1400" dirty="0"/>
          </a:p>
        </p:txBody>
      </p:sp>
      <p:pic>
        <p:nvPicPr>
          <p:cNvPr id="1026" name="Picture 2"/>
          <p:cNvPicPr>
            <a:picLocks noGrp="1" noChangeAspect="1" noChangeArrowheads="1"/>
          </p:cNvPicPr>
          <p:nvPr>
            <p:ph sz="half" idx="2"/>
          </p:nvPr>
        </p:nvPicPr>
        <p:blipFill>
          <a:blip r:embed="rId2"/>
          <a:srcRect/>
          <a:stretch>
            <a:fillRect/>
          </a:stretch>
        </p:blipFill>
        <p:spPr bwMode="auto">
          <a:xfrm>
            <a:off x="5393882" y="2214554"/>
            <a:ext cx="2464266" cy="3189855"/>
          </a:xfrm>
          <a:prstGeom prst="rect">
            <a:avLst/>
          </a:prstGeom>
          <a:noFill/>
          <a:ln w="9525">
            <a:noFill/>
            <a:miter lim="800000"/>
            <a:headEnd/>
            <a:tailEnd/>
          </a:ln>
          <a:effectLst/>
        </p:spPr>
      </p:pic>
      <p:sp>
        <p:nvSpPr>
          <p:cNvPr id="7" name="TextBox 6"/>
          <p:cNvSpPr txBox="1"/>
          <p:nvPr/>
        </p:nvSpPr>
        <p:spPr>
          <a:xfrm>
            <a:off x="5429256" y="5786454"/>
            <a:ext cx="2571768" cy="738664"/>
          </a:xfrm>
          <a:prstGeom prst="rect">
            <a:avLst/>
          </a:prstGeom>
          <a:noFill/>
        </p:spPr>
        <p:txBody>
          <a:bodyPr wrap="square" rtlCol="0">
            <a:spAutoFit/>
          </a:bodyPr>
          <a:lstStyle/>
          <a:p>
            <a:r>
              <a:rPr lang="ru-RU" sz="1400" dirty="0" smtClean="0"/>
              <a:t>Натуральные числа можно использовать для счёта (одно яблоко, два яблока и т. п.).</a:t>
            </a:r>
            <a:endParaRPr lang="ru-RU" sz="1400" dirty="0"/>
          </a:p>
        </p:txBody>
      </p:sp>
      <p:pic>
        <p:nvPicPr>
          <p:cNvPr id="1027" name="Picture 3" descr="E:\преподавание\информатика\как создать презентацию\praktichi_kurs_21\Буквы и цифры\Буквы и цифры - 2\nn.gif"/>
          <p:cNvPicPr>
            <a:picLocks noChangeAspect="1" noChangeArrowheads="1" noCrop="1"/>
          </p:cNvPicPr>
          <p:nvPr/>
        </p:nvPicPr>
        <p:blipFill>
          <a:blip r:embed="rId3"/>
          <a:srcRect/>
          <a:stretch>
            <a:fillRect/>
          </a:stretch>
        </p:blipFill>
        <p:spPr bwMode="auto">
          <a:xfrm>
            <a:off x="6143636" y="357166"/>
            <a:ext cx="1643074" cy="1423997"/>
          </a:xfrm>
          <a:prstGeom prst="rect">
            <a:avLst/>
          </a:prstGeom>
          <a:noFill/>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par>
                          <p:cTn id="8" fill="hold">
                            <p:stCondLst>
                              <p:cond delay="2000"/>
                            </p:stCondLst>
                            <p:childTnLst>
                              <p:par>
                                <p:cTn id="9" presetID="10" presetClass="entr" presetSubtype="0" fill="hold" grpId="1"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2000"/>
                                        <p:tgtEl>
                                          <p:spTgt spid="4">
                                            <p:txEl>
                                              <p:pRg st="1" end="1"/>
                                            </p:txEl>
                                          </p:spTgt>
                                        </p:tgtEl>
                                      </p:cBhvr>
                                    </p:animEffect>
                                  </p:childTnLst>
                                </p:cTn>
                              </p:par>
                            </p:childTnLst>
                          </p:cTn>
                        </p:par>
                        <p:par>
                          <p:cTn id="12" fill="hold">
                            <p:stCondLst>
                              <p:cond delay="4000"/>
                            </p:stCondLst>
                            <p:childTnLst>
                              <p:par>
                                <p:cTn id="13" presetID="10" presetClass="entr" presetSubtype="0" fill="hold" grpId="1"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2000"/>
                                        <p:tgtEl>
                                          <p:spTgt spid="4">
                                            <p:txEl>
                                              <p:pRg st="2" end="2"/>
                                            </p:txEl>
                                          </p:spTgt>
                                        </p:tgtEl>
                                      </p:cBhvr>
                                    </p:animEffect>
                                  </p:childTnLst>
                                </p:cTn>
                              </p:par>
                            </p:childTnLst>
                          </p:cTn>
                        </p:par>
                        <p:par>
                          <p:cTn id="16" fill="hold">
                            <p:stCondLst>
                              <p:cond delay="6000"/>
                            </p:stCondLst>
                            <p:childTnLst>
                              <p:par>
                                <p:cTn id="17" presetID="10" presetClass="entr" presetSubtype="0" fill="hold" grpId="1"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2000"/>
                                        <p:tgtEl>
                                          <p:spTgt spid="4">
                                            <p:txEl>
                                              <p:pRg st="3" end="3"/>
                                            </p:txEl>
                                          </p:spTgt>
                                        </p:tgtEl>
                                      </p:cBhvr>
                                    </p:animEffect>
                                  </p:childTnLst>
                                </p:cTn>
                              </p:par>
                            </p:childTnLst>
                          </p:cTn>
                        </p:par>
                        <p:par>
                          <p:cTn id="20" fill="hold">
                            <p:stCondLst>
                              <p:cond delay="8000"/>
                            </p:stCondLst>
                            <p:childTnLst>
                              <p:par>
                                <p:cTn id="21" presetID="10" presetClass="entr" presetSubtype="0" fill="hold" grpId="1"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2000"/>
                                        <p:tgtEl>
                                          <p:spTgt spid="4">
                                            <p:txEl>
                                              <p:pRg st="4" end="4"/>
                                            </p:txEl>
                                          </p:spTgt>
                                        </p:tgtEl>
                                      </p:cBhvr>
                                    </p:animEffect>
                                  </p:childTnLst>
                                </p:cTn>
                              </p:par>
                            </p:childTnLst>
                          </p:cTn>
                        </p:par>
                        <p:par>
                          <p:cTn id="24" fill="hold">
                            <p:stCondLst>
                              <p:cond delay="10000"/>
                            </p:stCondLst>
                            <p:childTnLst>
                              <p:par>
                                <p:cTn id="25" presetID="10" presetClass="entr" presetSubtype="0" fill="hold" grpId="1"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2000"/>
                                        <p:tgtEl>
                                          <p:spTgt spid="4">
                                            <p:txEl>
                                              <p:pRg st="5" end="5"/>
                                            </p:txEl>
                                          </p:spTgt>
                                        </p:tgtEl>
                                      </p:cBhvr>
                                    </p:animEffect>
                                  </p:childTnLst>
                                </p:cTn>
                              </p:par>
                            </p:childTnLst>
                          </p:cTn>
                        </p:par>
                        <p:par>
                          <p:cTn id="28" fill="hold">
                            <p:stCondLst>
                              <p:cond delay="12000"/>
                            </p:stCondLst>
                            <p:childTnLst>
                              <p:par>
                                <p:cTn id="29" presetID="24" presetClass="entr" presetSubtype="0" fill="hold" nodeType="afterEffect">
                                  <p:stCondLst>
                                    <p:cond delay="0"/>
                                  </p:stCondLst>
                                  <p:childTnLst>
                                    <p:set>
                                      <p:cBhvr>
                                        <p:cTn id="30" dur="1" fill="hold">
                                          <p:stCondLst>
                                            <p:cond delay="0"/>
                                          </p:stCondLst>
                                        </p:cTn>
                                        <p:tgtEl>
                                          <p:spTgt spid="1026"/>
                                        </p:tgtEl>
                                        <p:attrNameLst>
                                          <p:attrName>style.visibility</p:attrName>
                                        </p:attrNameLst>
                                      </p:cBhvr>
                                      <p:to>
                                        <p:strVal val="visible"/>
                                      </p:to>
                                    </p:set>
                                    <p:anim to="" calcmode="lin" valueType="num">
                                      <p:cBhvr>
                                        <p:cTn id="31" dur="1" fill="hold"/>
                                        <p:tgtEl>
                                          <p:spTgt spid="1026"/>
                                        </p:tgtEl>
                                        <p:attrNameLst>
                                          <p:attrName/>
                                        </p:attrNameLst>
                                      </p:cBhvr>
                                    </p:anim>
                                  </p:childTnLst>
                                </p:cTn>
                              </p:par>
                            </p:childTnLst>
                          </p:cTn>
                        </p:par>
                        <p:par>
                          <p:cTn id="32" fill="hold">
                            <p:stCondLst>
                              <p:cond delay="12000"/>
                            </p:stCondLst>
                            <p:childTnLst>
                              <p:par>
                                <p:cTn id="33" presetID="2" presetClass="entr" presetSubtype="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000" fill="hold"/>
                                        <p:tgtEl>
                                          <p:spTgt spid="7"/>
                                        </p:tgtEl>
                                        <p:attrNameLst>
                                          <p:attrName>ppt_x</p:attrName>
                                        </p:attrNameLst>
                                      </p:cBhvr>
                                      <p:tavLst>
                                        <p:tav tm="0">
                                          <p:val>
                                            <p:strVal val="1+#ppt_w/2"/>
                                          </p:val>
                                        </p:tav>
                                        <p:tav tm="100000">
                                          <p:val>
                                            <p:strVal val="#ppt_x"/>
                                          </p:val>
                                        </p:tav>
                                      </p:tavLst>
                                    </p:anim>
                                    <p:anim calcmode="lin" valueType="num">
                                      <p:cBhvr additive="base">
                                        <p:cTn id="36"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uild="p"/>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Целые числа</a:t>
            </a:r>
            <a:endParaRPr lang="ru-RU" dirty="0"/>
          </a:p>
        </p:txBody>
      </p:sp>
      <p:pic>
        <p:nvPicPr>
          <p:cNvPr id="2050" name="Picture 2"/>
          <p:cNvPicPr>
            <a:picLocks noGrp="1" noChangeAspect="1" noChangeArrowheads="1"/>
          </p:cNvPicPr>
          <p:nvPr>
            <p:ph sz="half" idx="1"/>
          </p:nvPr>
        </p:nvPicPr>
        <p:blipFill>
          <a:blip r:embed="rId2"/>
          <a:srcRect/>
          <a:stretch>
            <a:fillRect/>
          </a:stretch>
        </p:blipFill>
        <p:spPr bwMode="auto">
          <a:xfrm>
            <a:off x="571472" y="2143116"/>
            <a:ext cx="2324100" cy="190500"/>
          </a:xfrm>
          <a:prstGeom prst="rect">
            <a:avLst/>
          </a:prstGeom>
          <a:noFill/>
          <a:ln w="9525">
            <a:noFill/>
            <a:miter lim="800000"/>
            <a:headEnd/>
            <a:tailEnd/>
          </a:ln>
          <a:effectLst/>
        </p:spPr>
      </p:pic>
      <p:sp>
        <p:nvSpPr>
          <p:cNvPr id="6" name="TextBox 5"/>
          <p:cNvSpPr txBox="1"/>
          <p:nvPr/>
        </p:nvSpPr>
        <p:spPr>
          <a:xfrm>
            <a:off x="500034" y="1714488"/>
            <a:ext cx="3857652" cy="369332"/>
          </a:xfrm>
          <a:prstGeom prst="rect">
            <a:avLst/>
          </a:prstGeom>
          <a:noFill/>
        </p:spPr>
        <p:txBody>
          <a:bodyPr wrap="square" rtlCol="0">
            <a:spAutoFit/>
          </a:bodyPr>
          <a:lstStyle/>
          <a:p>
            <a:r>
              <a:rPr lang="ru-RU" dirty="0" smtClean="0"/>
              <a:t>Множество целых чисел </a:t>
            </a:r>
            <a:endParaRPr lang="ru-RU" dirty="0"/>
          </a:p>
        </p:txBody>
      </p:sp>
      <p:sp>
        <p:nvSpPr>
          <p:cNvPr id="7" name="TextBox 6"/>
          <p:cNvSpPr txBox="1"/>
          <p:nvPr/>
        </p:nvSpPr>
        <p:spPr>
          <a:xfrm>
            <a:off x="571472" y="2500306"/>
            <a:ext cx="3857652" cy="923330"/>
          </a:xfrm>
          <a:prstGeom prst="rect">
            <a:avLst/>
          </a:prstGeom>
          <a:noFill/>
        </p:spPr>
        <p:txBody>
          <a:bodyPr wrap="square" rtlCol="0">
            <a:spAutoFit/>
          </a:bodyPr>
          <a:lstStyle/>
          <a:p>
            <a:r>
              <a:rPr lang="ru-RU" dirty="0" smtClean="0"/>
              <a:t>состоит из положительных натуральных чисел (1, 2, 3), чисел вида -</a:t>
            </a:r>
            <a:r>
              <a:rPr lang="ru-RU" dirty="0" err="1" smtClean="0"/>
              <a:t>n</a:t>
            </a:r>
            <a:r>
              <a:rPr lang="ru-RU" dirty="0" smtClean="0"/>
              <a:t> (</a:t>
            </a:r>
            <a:r>
              <a:rPr lang="ru-RU" dirty="0" err="1" smtClean="0"/>
              <a:t>n</a:t>
            </a:r>
            <a:r>
              <a:rPr lang="ru-RU" dirty="0" smtClean="0"/>
              <a:t>       ) и числа нуль.</a:t>
            </a:r>
            <a:endParaRPr lang="ru-RU" dirty="0"/>
          </a:p>
        </p:txBody>
      </p:sp>
      <p:pic>
        <p:nvPicPr>
          <p:cNvPr id="2051" name="Picture 3"/>
          <p:cNvPicPr>
            <a:picLocks noChangeAspect="1" noChangeArrowheads="1"/>
          </p:cNvPicPr>
          <p:nvPr/>
        </p:nvPicPr>
        <p:blipFill>
          <a:blip r:embed="rId3"/>
          <a:srcRect/>
          <a:stretch>
            <a:fillRect/>
          </a:stretch>
        </p:blipFill>
        <p:spPr bwMode="auto">
          <a:xfrm>
            <a:off x="1643042" y="3143248"/>
            <a:ext cx="304800" cy="142875"/>
          </a:xfrm>
          <a:prstGeom prst="rect">
            <a:avLst/>
          </a:prstGeom>
          <a:noFill/>
          <a:ln w="9525">
            <a:noFill/>
            <a:miter lim="800000"/>
            <a:headEnd/>
            <a:tailEnd/>
          </a:ln>
          <a:effectLst/>
        </p:spPr>
      </p:pic>
      <p:sp>
        <p:nvSpPr>
          <p:cNvPr id="9" name="TextBox 8"/>
          <p:cNvSpPr txBox="1"/>
          <p:nvPr/>
        </p:nvSpPr>
        <p:spPr>
          <a:xfrm>
            <a:off x="642910" y="3500438"/>
            <a:ext cx="3786214" cy="2862322"/>
          </a:xfrm>
          <a:prstGeom prst="rect">
            <a:avLst/>
          </a:prstGeom>
          <a:noFill/>
        </p:spPr>
        <p:txBody>
          <a:bodyPr wrap="square" rtlCol="0">
            <a:spAutoFit/>
          </a:bodyPr>
          <a:lstStyle/>
          <a:p>
            <a:r>
              <a:rPr lang="ru-RU" dirty="0" smtClean="0"/>
              <a:t>Необходимость рассмотрения целых чисел продиктована невозможностью (в общем случае) вычесть из одного натурального числа другое.</a:t>
            </a:r>
          </a:p>
          <a:p>
            <a:r>
              <a:rPr lang="ru-RU" dirty="0" smtClean="0"/>
              <a:t>Отрицательные числа ввели в математический обиход Михаэль Штифель (1487—1567) в книге «Полная арифметика» (1544), и Никола </a:t>
            </a:r>
            <a:r>
              <a:rPr lang="ru-RU" dirty="0" err="1" smtClean="0"/>
              <a:t>Шюке</a:t>
            </a:r>
            <a:r>
              <a:rPr lang="ru-RU" dirty="0" smtClean="0"/>
              <a:t> (1445—1500).</a:t>
            </a:r>
            <a:endParaRPr lang="ru-RU" dirty="0"/>
          </a:p>
        </p:txBody>
      </p:sp>
      <p:pic>
        <p:nvPicPr>
          <p:cNvPr id="2053" name="Picture 5"/>
          <p:cNvPicPr>
            <a:picLocks noGrp="1" noChangeAspect="1" noChangeArrowheads="1"/>
          </p:cNvPicPr>
          <p:nvPr>
            <p:ph sz="half" idx="2"/>
          </p:nvPr>
        </p:nvPicPr>
        <p:blipFill>
          <a:blip r:embed="rId4"/>
          <a:srcRect/>
          <a:stretch>
            <a:fillRect/>
          </a:stretch>
        </p:blipFill>
        <p:spPr bwMode="auto">
          <a:xfrm>
            <a:off x="4643438" y="2643182"/>
            <a:ext cx="3825025" cy="942975"/>
          </a:xfrm>
          <a:prstGeom prst="rect">
            <a:avLst/>
          </a:prstGeom>
          <a:noFill/>
          <a:ln w="9525">
            <a:noFill/>
            <a:miter lim="800000"/>
            <a:headEnd/>
            <a:tailEnd/>
          </a:ln>
          <a:effectLst/>
        </p:spPr>
      </p:pic>
      <p:sp>
        <p:nvSpPr>
          <p:cNvPr id="13" name="TextBox 12"/>
          <p:cNvSpPr txBox="1"/>
          <p:nvPr/>
        </p:nvSpPr>
        <p:spPr>
          <a:xfrm>
            <a:off x="4643438" y="4071942"/>
            <a:ext cx="3643338" cy="584775"/>
          </a:xfrm>
          <a:prstGeom prst="rect">
            <a:avLst/>
          </a:prstGeom>
          <a:noFill/>
        </p:spPr>
        <p:txBody>
          <a:bodyPr wrap="square" rtlCol="0">
            <a:spAutoFit/>
          </a:bodyPr>
          <a:lstStyle/>
          <a:p>
            <a:r>
              <a:rPr lang="ru-RU" dirty="0" smtClean="0"/>
              <a:t>Обозначение целых чисел - </a:t>
            </a:r>
            <a:r>
              <a:rPr lang="en-US" sz="3200" b="1" dirty="0" smtClean="0">
                <a:latin typeface="Century Schoolbook" pitchFamily="18" charset="0"/>
              </a:rPr>
              <a:t>Z</a:t>
            </a:r>
            <a:endParaRPr lang="ru-RU" sz="3200" b="1" dirty="0">
              <a:latin typeface="Century Schoolbook" pitchFamily="18" charset="0"/>
            </a:endParaRPr>
          </a:p>
        </p:txBody>
      </p:sp>
      <p:pic>
        <p:nvPicPr>
          <p:cNvPr id="2054" name="Picture 6" descr="E:\преподавание\информатика\как создать презентацию\praktichi_kurs_21\Буквы и цифры\Буквы и цифры - 2\zz.gif"/>
          <p:cNvPicPr>
            <a:picLocks noChangeAspect="1" noChangeArrowheads="1" noCrop="1"/>
          </p:cNvPicPr>
          <p:nvPr/>
        </p:nvPicPr>
        <p:blipFill>
          <a:blip r:embed="rId5"/>
          <a:srcRect/>
          <a:stretch>
            <a:fillRect/>
          </a:stretch>
        </p:blipFill>
        <p:spPr bwMode="auto">
          <a:xfrm>
            <a:off x="5500694" y="428604"/>
            <a:ext cx="1857388" cy="1857388"/>
          </a:xfrm>
          <a:prstGeom prst="rect">
            <a:avLst/>
          </a:prstGeom>
          <a:noFill/>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0" fill="hold"/>
                                        <p:tgtEl>
                                          <p:spTgt spid="6"/>
                                        </p:tgtEl>
                                        <p:attrNameLst>
                                          <p:attrName>ppt_x</p:attrName>
                                        </p:attrNameLst>
                                      </p:cBhvr>
                                      <p:tavLst>
                                        <p:tav tm="0">
                                          <p:val>
                                            <p:strVal val="1+#ppt_w/2"/>
                                          </p:val>
                                        </p:tav>
                                        <p:tav tm="100000">
                                          <p:val>
                                            <p:strVal val="#ppt_x"/>
                                          </p:val>
                                        </p:tav>
                                      </p:tavLst>
                                    </p:anim>
                                    <p:anim calcmode="lin" valueType="num">
                                      <p:cBhvr additive="base">
                                        <p:cTn id="8" dur="3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3000" fill="hold"/>
                                        <p:tgtEl>
                                          <p:spTgt spid="2050"/>
                                        </p:tgtEl>
                                        <p:attrNameLst>
                                          <p:attrName>ppt_x</p:attrName>
                                        </p:attrNameLst>
                                      </p:cBhvr>
                                      <p:tavLst>
                                        <p:tav tm="0">
                                          <p:val>
                                            <p:strVal val="1+#ppt_w/2"/>
                                          </p:val>
                                        </p:tav>
                                        <p:tav tm="100000">
                                          <p:val>
                                            <p:strVal val="#ppt_x"/>
                                          </p:val>
                                        </p:tav>
                                      </p:tavLst>
                                    </p:anim>
                                    <p:anim calcmode="lin" valueType="num">
                                      <p:cBhvr additive="base">
                                        <p:cTn id="12" dur="3000" fill="hold"/>
                                        <p:tgtEl>
                                          <p:spTgt spid="2050"/>
                                        </p:tgtEl>
                                        <p:attrNameLst>
                                          <p:attrName>ppt_y</p:attrName>
                                        </p:attrNameLst>
                                      </p:cBhvr>
                                      <p:tavLst>
                                        <p:tav tm="0">
                                          <p:val>
                                            <p:strVal val="0-#ppt_h/2"/>
                                          </p:val>
                                        </p:tav>
                                        <p:tav tm="100000">
                                          <p:val>
                                            <p:strVal val="#ppt_y"/>
                                          </p:val>
                                        </p:tav>
                                      </p:tavLst>
                                    </p:anim>
                                  </p:childTnLst>
                                </p:cTn>
                              </p:par>
                            </p:childTnLst>
                          </p:cTn>
                        </p:par>
                        <p:par>
                          <p:cTn id="13" fill="hold">
                            <p:stCondLst>
                              <p:cond delay="3000"/>
                            </p:stCondLst>
                            <p:childTnLst>
                              <p:par>
                                <p:cTn id="14" presetID="2" presetClass="entr" presetSubtype="3"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3000" fill="hold"/>
                                        <p:tgtEl>
                                          <p:spTgt spid="7"/>
                                        </p:tgtEl>
                                        <p:attrNameLst>
                                          <p:attrName>ppt_x</p:attrName>
                                        </p:attrNameLst>
                                      </p:cBhvr>
                                      <p:tavLst>
                                        <p:tav tm="0">
                                          <p:val>
                                            <p:strVal val="1+#ppt_w/2"/>
                                          </p:val>
                                        </p:tav>
                                        <p:tav tm="100000">
                                          <p:val>
                                            <p:strVal val="#ppt_x"/>
                                          </p:val>
                                        </p:tav>
                                      </p:tavLst>
                                    </p:anim>
                                    <p:anim calcmode="lin" valueType="num">
                                      <p:cBhvr additive="base">
                                        <p:cTn id="17" dur="3000" fill="hold"/>
                                        <p:tgtEl>
                                          <p:spTgt spid="7"/>
                                        </p:tgtEl>
                                        <p:attrNameLst>
                                          <p:attrName>ppt_y</p:attrName>
                                        </p:attrNameLst>
                                      </p:cBhvr>
                                      <p:tavLst>
                                        <p:tav tm="0">
                                          <p:val>
                                            <p:strVal val="0-#ppt_h/2"/>
                                          </p:val>
                                        </p:tav>
                                        <p:tav tm="100000">
                                          <p:val>
                                            <p:strVal val="#ppt_y"/>
                                          </p:val>
                                        </p:tav>
                                      </p:tavLst>
                                    </p:anim>
                                  </p:childTnLst>
                                </p:cTn>
                              </p:par>
                              <p:par>
                                <p:cTn id="18" presetID="2" presetClass="entr" presetSubtype="3" fill="hold" nodeType="withEffect">
                                  <p:stCondLst>
                                    <p:cond delay="0"/>
                                  </p:stCondLst>
                                  <p:childTnLst>
                                    <p:set>
                                      <p:cBhvr>
                                        <p:cTn id="19" dur="1" fill="hold">
                                          <p:stCondLst>
                                            <p:cond delay="0"/>
                                          </p:stCondLst>
                                        </p:cTn>
                                        <p:tgtEl>
                                          <p:spTgt spid="2051"/>
                                        </p:tgtEl>
                                        <p:attrNameLst>
                                          <p:attrName>style.visibility</p:attrName>
                                        </p:attrNameLst>
                                      </p:cBhvr>
                                      <p:to>
                                        <p:strVal val="visible"/>
                                      </p:to>
                                    </p:set>
                                    <p:anim calcmode="lin" valueType="num">
                                      <p:cBhvr additive="base">
                                        <p:cTn id="20" dur="3000" fill="hold"/>
                                        <p:tgtEl>
                                          <p:spTgt spid="2051"/>
                                        </p:tgtEl>
                                        <p:attrNameLst>
                                          <p:attrName>ppt_x</p:attrName>
                                        </p:attrNameLst>
                                      </p:cBhvr>
                                      <p:tavLst>
                                        <p:tav tm="0">
                                          <p:val>
                                            <p:strVal val="1+#ppt_w/2"/>
                                          </p:val>
                                        </p:tav>
                                        <p:tav tm="100000">
                                          <p:val>
                                            <p:strVal val="#ppt_x"/>
                                          </p:val>
                                        </p:tav>
                                      </p:tavLst>
                                    </p:anim>
                                    <p:anim calcmode="lin" valueType="num">
                                      <p:cBhvr additive="base">
                                        <p:cTn id="21" dur="3000" fill="hold"/>
                                        <p:tgtEl>
                                          <p:spTgt spid="2051"/>
                                        </p:tgtEl>
                                        <p:attrNameLst>
                                          <p:attrName>ppt_y</p:attrName>
                                        </p:attrNameLst>
                                      </p:cBhvr>
                                      <p:tavLst>
                                        <p:tav tm="0">
                                          <p:val>
                                            <p:strVal val="0-#ppt_h/2"/>
                                          </p:val>
                                        </p:tav>
                                        <p:tav tm="100000">
                                          <p:val>
                                            <p:strVal val="#ppt_y"/>
                                          </p:val>
                                        </p:tav>
                                      </p:tavLst>
                                    </p:anim>
                                  </p:childTnLst>
                                </p:cTn>
                              </p:par>
                            </p:childTnLst>
                          </p:cTn>
                        </p:par>
                        <p:par>
                          <p:cTn id="22" fill="hold">
                            <p:stCondLst>
                              <p:cond delay="6000"/>
                            </p:stCondLst>
                            <p:childTnLst>
                              <p:par>
                                <p:cTn id="23" presetID="2" presetClass="entr" presetSubtype="3"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3000" fill="hold"/>
                                        <p:tgtEl>
                                          <p:spTgt spid="9"/>
                                        </p:tgtEl>
                                        <p:attrNameLst>
                                          <p:attrName>ppt_x</p:attrName>
                                        </p:attrNameLst>
                                      </p:cBhvr>
                                      <p:tavLst>
                                        <p:tav tm="0">
                                          <p:val>
                                            <p:strVal val="1+#ppt_w/2"/>
                                          </p:val>
                                        </p:tav>
                                        <p:tav tm="100000">
                                          <p:val>
                                            <p:strVal val="#ppt_x"/>
                                          </p:val>
                                        </p:tav>
                                      </p:tavLst>
                                    </p:anim>
                                    <p:anim calcmode="lin" valueType="num">
                                      <p:cBhvr additive="base">
                                        <p:cTn id="26" dur="3000" fill="hold"/>
                                        <p:tgtEl>
                                          <p:spTgt spid="9"/>
                                        </p:tgtEl>
                                        <p:attrNameLst>
                                          <p:attrName>ppt_y</p:attrName>
                                        </p:attrNameLst>
                                      </p:cBhvr>
                                      <p:tavLst>
                                        <p:tav tm="0">
                                          <p:val>
                                            <p:strVal val="0-#ppt_h/2"/>
                                          </p:val>
                                        </p:tav>
                                        <p:tav tm="100000">
                                          <p:val>
                                            <p:strVal val="#ppt_y"/>
                                          </p:val>
                                        </p:tav>
                                      </p:tavLst>
                                    </p:anim>
                                  </p:childTnLst>
                                </p:cTn>
                              </p:par>
                            </p:childTnLst>
                          </p:cTn>
                        </p:par>
                        <p:par>
                          <p:cTn id="27" fill="hold">
                            <p:stCondLst>
                              <p:cond delay="9000"/>
                            </p:stCondLst>
                            <p:childTnLst>
                              <p:par>
                                <p:cTn id="28" presetID="35" presetClass="entr" presetSubtype="0" fill="hold" nodeType="afterEffect">
                                  <p:stCondLst>
                                    <p:cond delay="0"/>
                                  </p:stCondLst>
                                  <p:childTnLst>
                                    <p:set>
                                      <p:cBhvr>
                                        <p:cTn id="29" dur="1" fill="hold">
                                          <p:stCondLst>
                                            <p:cond delay="0"/>
                                          </p:stCondLst>
                                        </p:cTn>
                                        <p:tgtEl>
                                          <p:spTgt spid="2053"/>
                                        </p:tgtEl>
                                        <p:attrNameLst>
                                          <p:attrName>style.visibility</p:attrName>
                                        </p:attrNameLst>
                                      </p:cBhvr>
                                      <p:to>
                                        <p:strVal val="visible"/>
                                      </p:to>
                                    </p:set>
                                    <p:animEffect transition="in" filter="fade">
                                      <p:cBhvr>
                                        <p:cTn id="30" dur="2000"/>
                                        <p:tgtEl>
                                          <p:spTgt spid="2053"/>
                                        </p:tgtEl>
                                      </p:cBhvr>
                                    </p:animEffect>
                                    <p:anim calcmode="lin" valueType="num">
                                      <p:cBhvr>
                                        <p:cTn id="31" dur="2000" fill="hold"/>
                                        <p:tgtEl>
                                          <p:spTgt spid="2053"/>
                                        </p:tgtEl>
                                        <p:attrNameLst>
                                          <p:attrName>style.rotation</p:attrName>
                                        </p:attrNameLst>
                                      </p:cBhvr>
                                      <p:tavLst>
                                        <p:tav tm="0">
                                          <p:val>
                                            <p:fltVal val="720"/>
                                          </p:val>
                                        </p:tav>
                                        <p:tav tm="100000">
                                          <p:val>
                                            <p:fltVal val="0"/>
                                          </p:val>
                                        </p:tav>
                                      </p:tavLst>
                                    </p:anim>
                                    <p:anim calcmode="lin" valueType="num">
                                      <p:cBhvr>
                                        <p:cTn id="32" dur="2000" fill="hold"/>
                                        <p:tgtEl>
                                          <p:spTgt spid="2053"/>
                                        </p:tgtEl>
                                        <p:attrNameLst>
                                          <p:attrName>ppt_h</p:attrName>
                                        </p:attrNameLst>
                                      </p:cBhvr>
                                      <p:tavLst>
                                        <p:tav tm="0">
                                          <p:val>
                                            <p:fltVal val="0"/>
                                          </p:val>
                                        </p:tav>
                                        <p:tav tm="100000">
                                          <p:val>
                                            <p:strVal val="#ppt_h"/>
                                          </p:val>
                                        </p:tav>
                                      </p:tavLst>
                                    </p:anim>
                                    <p:anim calcmode="lin" valueType="num">
                                      <p:cBhvr>
                                        <p:cTn id="33" dur="2000" fill="hold"/>
                                        <p:tgtEl>
                                          <p:spTgt spid="2053"/>
                                        </p:tgtEl>
                                        <p:attrNameLst>
                                          <p:attrName>ppt_w</p:attrName>
                                        </p:attrNameLst>
                                      </p:cBhvr>
                                      <p:tavLst>
                                        <p:tav tm="0">
                                          <p:val>
                                            <p:fltVal val="0"/>
                                          </p:val>
                                        </p:tav>
                                        <p:tav tm="100000">
                                          <p:val>
                                            <p:strVal val="#ppt_w"/>
                                          </p:val>
                                        </p:tav>
                                      </p:tavLst>
                                    </p:anim>
                                  </p:childTnLst>
                                </p:cTn>
                              </p:par>
                            </p:childTnLst>
                          </p:cTn>
                        </p:par>
                        <p:par>
                          <p:cTn id="34" fill="hold">
                            <p:stCondLst>
                              <p:cond delay="11000"/>
                            </p:stCondLst>
                            <p:childTnLst>
                              <p:par>
                                <p:cTn id="35" presetID="2" presetClass="entr" presetSubtype="6"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3000" fill="hold"/>
                                        <p:tgtEl>
                                          <p:spTgt spid="13"/>
                                        </p:tgtEl>
                                        <p:attrNameLst>
                                          <p:attrName>ppt_x</p:attrName>
                                        </p:attrNameLst>
                                      </p:cBhvr>
                                      <p:tavLst>
                                        <p:tav tm="0">
                                          <p:val>
                                            <p:strVal val="1+#ppt_w/2"/>
                                          </p:val>
                                        </p:tav>
                                        <p:tav tm="100000">
                                          <p:val>
                                            <p:strVal val="#ppt_x"/>
                                          </p:val>
                                        </p:tav>
                                      </p:tavLst>
                                    </p:anim>
                                    <p:anim calcmode="lin" valueType="num">
                                      <p:cBhvr additive="base">
                                        <p:cTn id="38" dur="3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Рациональные числа</a:t>
            </a:r>
            <a:endParaRPr lang="ru-RU" dirty="0"/>
          </a:p>
        </p:txBody>
      </p:sp>
      <p:sp>
        <p:nvSpPr>
          <p:cNvPr id="5" name="Содержимое 4"/>
          <p:cNvSpPr>
            <a:spLocks noGrp="1"/>
          </p:cNvSpPr>
          <p:nvPr>
            <p:ph sz="half" idx="1"/>
          </p:nvPr>
        </p:nvSpPr>
        <p:spPr/>
        <p:txBody>
          <a:bodyPr>
            <a:noAutofit/>
          </a:bodyPr>
          <a:lstStyle/>
          <a:p>
            <a:r>
              <a:rPr lang="ru-RU" sz="1700" dirty="0" smtClean="0"/>
              <a:t> Рациональное </a:t>
            </a:r>
            <a:r>
              <a:rPr lang="ru-RU" sz="1700" dirty="0" smtClean="0"/>
              <a:t>число (лат. </a:t>
            </a:r>
            <a:r>
              <a:rPr lang="ru-RU" sz="1700" dirty="0" err="1" smtClean="0"/>
              <a:t>ratio</a:t>
            </a:r>
            <a:r>
              <a:rPr lang="ru-RU" sz="1700" dirty="0" smtClean="0"/>
              <a:t> — отношение, деление, дробь) — число, представляемое обыкновенной </a:t>
            </a:r>
            <a:r>
              <a:rPr lang="ru-RU" sz="1700" dirty="0" smtClean="0"/>
              <a:t>дробью       , </a:t>
            </a:r>
            <a:r>
              <a:rPr lang="ru-RU" sz="1700" dirty="0" smtClean="0"/>
              <a:t>где </a:t>
            </a:r>
            <a:r>
              <a:rPr lang="ru-RU" sz="1700" dirty="0" err="1" smtClean="0"/>
              <a:t>m</a:t>
            </a:r>
            <a:r>
              <a:rPr lang="ru-RU" sz="1700" dirty="0" smtClean="0"/>
              <a:t> — целое число, а </a:t>
            </a:r>
            <a:r>
              <a:rPr lang="ru-RU" sz="1700" dirty="0" err="1" smtClean="0"/>
              <a:t>n</a:t>
            </a:r>
            <a:r>
              <a:rPr lang="ru-RU" sz="1700" dirty="0" smtClean="0"/>
              <a:t> — натуральное число. При этом число </a:t>
            </a:r>
            <a:r>
              <a:rPr lang="ru-RU" sz="1700" dirty="0" err="1" smtClean="0"/>
              <a:t>m</a:t>
            </a:r>
            <a:r>
              <a:rPr lang="ru-RU" sz="1700" dirty="0" smtClean="0"/>
              <a:t> называется числителем, а число </a:t>
            </a:r>
            <a:r>
              <a:rPr lang="ru-RU" sz="1700" dirty="0" err="1" smtClean="0"/>
              <a:t>n</a:t>
            </a:r>
            <a:r>
              <a:rPr lang="ru-RU" sz="1700" dirty="0" smtClean="0"/>
              <a:t> — знаменателем дроби . Такую дробь следует интуитивно понимать, как результат деления </a:t>
            </a:r>
            <a:r>
              <a:rPr lang="ru-RU" sz="1700" dirty="0" err="1" smtClean="0"/>
              <a:t>m</a:t>
            </a:r>
            <a:r>
              <a:rPr lang="ru-RU" sz="1700" dirty="0" smtClean="0"/>
              <a:t> на </a:t>
            </a:r>
            <a:r>
              <a:rPr lang="ru-RU" sz="1700" dirty="0" err="1" smtClean="0"/>
              <a:t>n</a:t>
            </a:r>
            <a:r>
              <a:rPr lang="ru-RU" sz="1700" dirty="0" smtClean="0"/>
              <a:t>, даже если нацело разделить не удаётся. В реальной жизни можно использовать рациональные числа для счёта частей некоторых целых, но делимых объектов, например, тортов или других продуктов, разрезаемых на несколько частей перед употреблением, или для грубой оценки пространственных отношений протяжённых объектов.</a:t>
            </a:r>
          </a:p>
          <a:p>
            <a:endParaRPr lang="ru-RU" sz="1200" dirty="0" smtClean="0"/>
          </a:p>
        </p:txBody>
      </p:sp>
      <p:pic>
        <p:nvPicPr>
          <p:cNvPr id="3074" name="Picture 2"/>
          <p:cNvPicPr>
            <a:picLocks noGrp="1" noChangeAspect="1" noChangeArrowheads="1"/>
          </p:cNvPicPr>
          <p:nvPr>
            <p:ph sz="half" idx="2"/>
          </p:nvPr>
        </p:nvPicPr>
        <p:blipFill>
          <a:blip r:embed="rId2"/>
          <a:srcRect/>
          <a:stretch>
            <a:fillRect/>
          </a:stretch>
        </p:blipFill>
        <p:spPr bwMode="auto">
          <a:xfrm>
            <a:off x="1571604" y="2428868"/>
            <a:ext cx="171450" cy="342900"/>
          </a:xfrm>
          <a:prstGeom prst="rect">
            <a:avLst/>
          </a:prstGeom>
          <a:noFill/>
          <a:ln w="9525">
            <a:noFill/>
            <a:miter lim="800000"/>
            <a:headEnd/>
            <a:tailEnd/>
          </a:ln>
          <a:effectLst/>
        </p:spPr>
      </p:pic>
      <p:sp>
        <p:nvSpPr>
          <p:cNvPr id="8" name="TextBox 7"/>
          <p:cNvSpPr txBox="1"/>
          <p:nvPr/>
        </p:nvSpPr>
        <p:spPr>
          <a:xfrm>
            <a:off x="5500694" y="0"/>
            <a:ext cx="3500462" cy="3139321"/>
          </a:xfrm>
          <a:prstGeom prst="rect">
            <a:avLst/>
          </a:prstGeom>
          <a:noFill/>
        </p:spPr>
        <p:txBody>
          <a:bodyPr wrap="square" rtlCol="0">
            <a:spAutoFit/>
          </a:bodyPr>
          <a:lstStyle/>
          <a:p>
            <a:r>
              <a:rPr lang="ru-RU" dirty="0" smtClean="0"/>
              <a:t>Множество рациональных чисел обозначается      и может с определённой долей строгости быть записано в виде:                         </a:t>
            </a:r>
          </a:p>
          <a:p>
            <a:endParaRPr lang="ru-RU" dirty="0"/>
          </a:p>
          <a:p>
            <a:r>
              <a:rPr lang="ru-RU" dirty="0" smtClean="0"/>
              <a:t>Таким образом, можно более формально говорить о множестве рациональных чисел, как о множестве несократимых дробей с целым числителем и натуральным знаменателем. </a:t>
            </a:r>
            <a:endParaRPr lang="ru-RU" dirty="0"/>
          </a:p>
        </p:txBody>
      </p:sp>
      <p:pic>
        <p:nvPicPr>
          <p:cNvPr id="3075" name="Picture 3"/>
          <p:cNvPicPr>
            <a:picLocks noChangeAspect="1" noChangeArrowheads="1"/>
          </p:cNvPicPr>
          <p:nvPr/>
        </p:nvPicPr>
        <p:blipFill>
          <a:blip r:embed="rId3"/>
          <a:srcRect/>
          <a:stretch>
            <a:fillRect/>
          </a:stretch>
        </p:blipFill>
        <p:spPr bwMode="auto">
          <a:xfrm>
            <a:off x="6072198" y="1142984"/>
            <a:ext cx="2066925" cy="352425"/>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a:srcRect/>
          <a:stretch>
            <a:fillRect/>
          </a:stretch>
        </p:blipFill>
        <p:spPr bwMode="auto">
          <a:xfrm>
            <a:off x="7000892" y="357166"/>
            <a:ext cx="142875" cy="161925"/>
          </a:xfrm>
          <a:prstGeom prst="rect">
            <a:avLst/>
          </a:prstGeom>
          <a:noFill/>
          <a:ln w="9525">
            <a:noFill/>
            <a:miter lim="800000"/>
            <a:headEnd/>
            <a:tailEnd/>
          </a:ln>
          <a:effectLst/>
        </p:spPr>
      </p:pic>
      <p:pic>
        <p:nvPicPr>
          <p:cNvPr id="3079" name="Picture 7"/>
          <p:cNvPicPr>
            <a:picLocks noChangeAspect="1" noChangeArrowheads="1"/>
          </p:cNvPicPr>
          <p:nvPr/>
        </p:nvPicPr>
        <p:blipFill>
          <a:blip r:embed="rId5"/>
          <a:srcRect/>
          <a:stretch>
            <a:fillRect/>
          </a:stretch>
        </p:blipFill>
        <p:spPr bwMode="auto">
          <a:xfrm>
            <a:off x="5429256" y="4071942"/>
            <a:ext cx="2857500" cy="914400"/>
          </a:xfrm>
          <a:prstGeom prst="rect">
            <a:avLst/>
          </a:prstGeom>
          <a:noFill/>
          <a:ln w="9525">
            <a:noFill/>
            <a:miter lim="800000"/>
            <a:headEnd/>
            <a:tailEnd/>
          </a:ln>
          <a:effectLst/>
        </p:spPr>
      </p:pic>
      <p:pic>
        <p:nvPicPr>
          <p:cNvPr id="3080" name="Picture 8" descr="E:\преподавание\информатика\как создать презентацию\praktichi_kurs_21\Буквы и цифры\Буквы и цифры - 2\qq.gif"/>
          <p:cNvPicPr>
            <a:picLocks noChangeAspect="1" noChangeArrowheads="1" noCrop="1"/>
          </p:cNvPicPr>
          <p:nvPr/>
        </p:nvPicPr>
        <p:blipFill>
          <a:blip r:embed="rId6"/>
          <a:srcRect/>
          <a:stretch>
            <a:fillRect/>
          </a:stretch>
        </p:blipFill>
        <p:spPr bwMode="auto">
          <a:xfrm>
            <a:off x="4071934" y="1214422"/>
            <a:ext cx="1384798" cy="1285884"/>
          </a:xfrm>
          <a:prstGeom prst="rect">
            <a:avLst/>
          </a:prstGeom>
          <a:noFill/>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2000"/>
                                        <p:tgtEl>
                                          <p:spTgt spid="3074"/>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20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fade">
                                      <p:cBhvr>
                                        <p:cTn id="17" dur="2000"/>
                                        <p:tgtEl>
                                          <p:spTgt spid="3075"/>
                                        </p:tgtEl>
                                      </p:cBhvr>
                                    </p:animEffect>
                                  </p:childTnLst>
                                </p:cTn>
                              </p:par>
                            </p:childTnLst>
                          </p:cTn>
                        </p:par>
                        <p:par>
                          <p:cTn id="18" fill="hold">
                            <p:stCondLst>
                              <p:cond delay="4000"/>
                            </p:stCondLst>
                            <p:childTnLst>
                              <p:par>
                                <p:cTn id="19" presetID="35" presetClass="entr" presetSubtype="0" fill="hold" nodeType="afterEffect">
                                  <p:stCondLst>
                                    <p:cond delay="0"/>
                                  </p:stCondLst>
                                  <p:childTnLst>
                                    <p:set>
                                      <p:cBhvr>
                                        <p:cTn id="20" dur="1" fill="hold">
                                          <p:stCondLst>
                                            <p:cond delay="0"/>
                                          </p:stCondLst>
                                        </p:cTn>
                                        <p:tgtEl>
                                          <p:spTgt spid="3079"/>
                                        </p:tgtEl>
                                        <p:attrNameLst>
                                          <p:attrName>style.visibility</p:attrName>
                                        </p:attrNameLst>
                                      </p:cBhvr>
                                      <p:to>
                                        <p:strVal val="visible"/>
                                      </p:to>
                                    </p:set>
                                    <p:animEffect transition="in" filter="fade">
                                      <p:cBhvr>
                                        <p:cTn id="21" dur="2000"/>
                                        <p:tgtEl>
                                          <p:spTgt spid="3079"/>
                                        </p:tgtEl>
                                      </p:cBhvr>
                                    </p:animEffect>
                                    <p:anim calcmode="lin" valueType="num">
                                      <p:cBhvr>
                                        <p:cTn id="22" dur="2000" fill="hold"/>
                                        <p:tgtEl>
                                          <p:spTgt spid="3079"/>
                                        </p:tgtEl>
                                        <p:attrNameLst>
                                          <p:attrName>style.rotation</p:attrName>
                                        </p:attrNameLst>
                                      </p:cBhvr>
                                      <p:tavLst>
                                        <p:tav tm="0">
                                          <p:val>
                                            <p:fltVal val="720"/>
                                          </p:val>
                                        </p:tav>
                                        <p:tav tm="100000">
                                          <p:val>
                                            <p:fltVal val="0"/>
                                          </p:val>
                                        </p:tav>
                                      </p:tavLst>
                                    </p:anim>
                                    <p:anim calcmode="lin" valueType="num">
                                      <p:cBhvr>
                                        <p:cTn id="23" dur="2000" fill="hold"/>
                                        <p:tgtEl>
                                          <p:spTgt spid="3079"/>
                                        </p:tgtEl>
                                        <p:attrNameLst>
                                          <p:attrName>ppt_h</p:attrName>
                                        </p:attrNameLst>
                                      </p:cBhvr>
                                      <p:tavLst>
                                        <p:tav tm="0">
                                          <p:val>
                                            <p:fltVal val="0"/>
                                          </p:val>
                                        </p:tav>
                                        <p:tav tm="100000">
                                          <p:val>
                                            <p:strVal val="#ppt_h"/>
                                          </p:val>
                                        </p:tav>
                                      </p:tavLst>
                                    </p:anim>
                                    <p:anim calcmode="lin" valueType="num">
                                      <p:cBhvr>
                                        <p:cTn id="24" dur="2000" fill="hold"/>
                                        <p:tgtEl>
                                          <p:spTgt spid="307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000" dirty="0" smtClean="0"/>
              <a:t>и</a:t>
            </a:r>
            <a:r>
              <a:rPr lang="ru-RU" dirty="0" smtClean="0"/>
              <a:t>ррациональные числа</a:t>
            </a:r>
            <a:endParaRPr lang="ru-RU" dirty="0"/>
          </a:p>
        </p:txBody>
      </p:sp>
      <p:sp>
        <p:nvSpPr>
          <p:cNvPr id="3" name="Содержимое 2"/>
          <p:cNvSpPr>
            <a:spLocks noGrp="1"/>
          </p:cNvSpPr>
          <p:nvPr>
            <p:ph sz="half" idx="1"/>
          </p:nvPr>
        </p:nvSpPr>
        <p:spPr/>
        <p:txBody>
          <a:bodyPr>
            <a:normAutofit fontScale="62500" lnSpcReduction="20000"/>
          </a:bodyPr>
          <a:lstStyle/>
          <a:p>
            <a:r>
              <a:rPr lang="ru-RU" dirty="0" err="1" smtClean="0"/>
              <a:t>Иррациона́льное</a:t>
            </a:r>
            <a:r>
              <a:rPr lang="ru-RU" dirty="0" smtClean="0"/>
              <a:t> </a:t>
            </a:r>
            <a:r>
              <a:rPr lang="ru-RU" dirty="0" smtClean="0"/>
              <a:t>число́ — это вещественное число, которое не является рациональным, то есть которое не может быть представленным в виде дроби </a:t>
            </a:r>
            <a:r>
              <a:rPr lang="ru-RU" dirty="0" smtClean="0"/>
              <a:t>  , </a:t>
            </a:r>
            <a:r>
              <a:rPr lang="ru-RU" dirty="0" smtClean="0"/>
              <a:t>где </a:t>
            </a:r>
            <a:r>
              <a:rPr lang="ru-RU" dirty="0" err="1" smtClean="0"/>
              <a:t>m</a:t>
            </a:r>
            <a:r>
              <a:rPr lang="ru-RU" dirty="0" smtClean="0"/>
              <a:t> — целое число, </a:t>
            </a:r>
            <a:r>
              <a:rPr lang="ru-RU" dirty="0" err="1" smtClean="0"/>
              <a:t>n</a:t>
            </a:r>
            <a:r>
              <a:rPr lang="ru-RU" dirty="0" smtClean="0"/>
              <a:t> — целое число. О существовании иррациональных чисел, точнее отрезков, несоизмеримых с отрезком единичной длины, знали уже древние математики: им была известна, например, несоизмеримость диагонали и стороны квадрата, что равносильно иррациональности числа </a:t>
            </a:r>
            <a:r>
              <a:rPr lang="ru-RU" dirty="0" smtClean="0"/>
              <a:t>     .</a:t>
            </a:r>
            <a:endParaRPr lang="ru-RU" dirty="0" smtClean="0"/>
          </a:p>
          <a:p>
            <a:endParaRPr lang="ru-RU" dirty="0" smtClean="0"/>
          </a:p>
          <a:p>
            <a:r>
              <a:rPr lang="ru-RU" dirty="0" smtClean="0"/>
              <a:t>Множество иррациональных чисел обычно обозначается </a:t>
            </a:r>
            <a:r>
              <a:rPr lang="ru-RU" dirty="0" smtClean="0"/>
              <a:t> . </a:t>
            </a:r>
            <a:endParaRPr lang="ru-RU" dirty="0"/>
          </a:p>
        </p:txBody>
      </p:sp>
      <p:pic>
        <p:nvPicPr>
          <p:cNvPr id="4098" name="Picture 2"/>
          <p:cNvPicPr>
            <a:picLocks noGrp="1" noChangeAspect="1" noChangeArrowheads="1"/>
          </p:cNvPicPr>
          <p:nvPr>
            <p:ph sz="half" idx="2"/>
          </p:nvPr>
        </p:nvPicPr>
        <p:blipFill>
          <a:blip r:embed="rId2"/>
          <a:srcRect/>
          <a:stretch>
            <a:fillRect/>
          </a:stretch>
        </p:blipFill>
        <p:spPr bwMode="auto">
          <a:xfrm>
            <a:off x="3786182" y="2428868"/>
            <a:ext cx="171450" cy="342900"/>
          </a:xfrm>
          <a:prstGeom prst="rect">
            <a:avLst/>
          </a:prstGeom>
          <a:noFill/>
          <a:ln w="9525">
            <a:noFill/>
            <a:miter lim="800000"/>
            <a:headEnd/>
            <a:tailEnd/>
          </a:ln>
          <a:effectLst/>
        </p:spPr>
      </p:pic>
      <p:pic>
        <p:nvPicPr>
          <p:cNvPr id="4100" name="Picture 4"/>
          <p:cNvPicPr>
            <a:picLocks noChangeAspect="1" noChangeArrowheads="1"/>
          </p:cNvPicPr>
          <p:nvPr/>
        </p:nvPicPr>
        <p:blipFill>
          <a:blip r:embed="rId3"/>
          <a:srcRect/>
          <a:stretch>
            <a:fillRect/>
          </a:stretch>
        </p:blipFill>
        <p:spPr bwMode="auto">
          <a:xfrm>
            <a:off x="3286116" y="4714884"/>
            <a:ext cx="247650" cy="200025"/>
          </a:xfrm>
          <a:prstGeom prst="rect">
            <a:avLst/>
          </a:prstGeom>
          <a:noFill/>
          <a:ln w="9525">
            <a:noFill/>
            <a:miter lim="800000"/>
            <a:headEnd/>
            <a:tailEnd/>
          </a:ln>
          <a:effectLst/>
        </p:spPr>
      </p:pic>
      <p:pic>
        <p:nvPicPr>
          <p:cNvPr id="4101" name="Picture 5"/>
          <p:cNvPicPr>
            <a:picLocks noChangeAspect="1" noChangeArrowheads="1"/>
          </p:cNvPicPr>
          <p:nvPr/>
        </p:nvPicPr>
        <p:blipFill>
          <a:blip r:embed="rId4"/>
          <a:srcRect/>
          <a:stretch>
            <a:fillRect/>
          </a:stretch>
        </p:blipFill>
        <p:spPr bwMode="auto">
          <a:xfrm>
            <a:off x="2928926" y="5500702"/>
            <a:ext cx="76200" cy="133350"/>
          </a:xfrm>
          <a:prstGeom prst="rect">
            <a:avLst/>
          </a:prstGeom>
          <a:noFill/>
          <a:ln w="9525">
            <a:noFill/>
            <a:miter lim="800000"/>
            <a:headEnd/>
            <a:tailEnd/>
          </a:ln>
          <a:effectLst/>
        </p:spPr>
      </p:pic>
      <p:pic>
        <p:nvPicPr>
          <p:cNvPr id="4102" name="Picture 6"/>
          <p:cNvPicPr>
            <a:picLocks noChangeAspect="1" noChangeArrowheads="1"/>
          </p:cNvPicPr>
          <p:nvPr/>
        </p:nvPicPr>
        <p:blipFill>
          <a:blip r:embed="rId5"/>
          <a:srcRect/>
          <a:stretch>
            <a:fillRect/>
          </a:stretch>
        </p:blipFill>
        <p:spPr bwMode="auto">
          <a:xfrm>
            <a:off x="5643570" y="1285860"/>
            <a:ext cx="2857500" cy="2857500"/>
          </a:xfrm>
          <a:prstGeom prst="rect">
            <a:avLst/>
          </a:prstGeom>
          <a:noFill/>
          <a:ln w="9525">
            <a:noFill/>
            <a:miter lim="800000"/>
            <a:headEnd/>
            <a:tailEnd/>
          </a:ln>
          <a:effectLst/>
        </p:spPr>
      </p:pic>
      <p:sp>
        <p:nvSpPr>
          <p:cNvPr id="10" name="TextBox 9"/>
          <p:cNvSpPr txBox="1"/>
          <p:nvPr/>
        </p:nvSpPr>
        <p:spPr>
          <a:xfrm>
            <a:off x="5500694" y="4714884"/>
            <a:ext cx="3143272" cy="1200329"/>
          </a:xfrm>
          <a:prstGeom prst="rect">
            <a:avLst/>
          </a:prstGeom>
          <a:noFill/>
        </p:spPr>
        <p:txBody>
          <a:bodyPr wrap="square" rtlCol="0">
            <a:spAutoFit/>
          </a:bodyPr>
          <a:lstStyle/>
          <a:p>
            <a:r>
              <a:rPr lang="ru-RU" dirty="0" smtClean="0"/>
              <a:t>Гипотенуза такого треугольника не выражается никаким рациональным числом</a:t>
            </a:r>
            <a:endParaRPr lang="ru-RU" dirty="0"/>
          </a:p>
        </p:txBody>
      </p:sp>
      <p:pic>
        <p:nvPicPr>
          <p:cNvPr id="4103" name="Picture 7" descr="E:\преподавание\информатика\как создать презентацию\praktichi_kurs_21\Буквы и цифры\Буквы и цифры - 2\ii.gif"/>
          <p:cNvPicPr>
            <a:picLocks noChangeAspect="1" noChangeArrowheads="1" noCrop="1"/>
          </p:cNvPicPr>
          <p:nvPr/>
        </p:nvPicPr>
        <p:blipFill>
          <a:blip r:embed="rId6"/>
          <a:srcRect/>
          <a:stretch>
            <a:fillRect/>
          </a:stretch>
        </p:blipFill>
        <p:spPr bwMode="auto">
          <a:xfrm>
            <a:off x="4314825" y="3119438"/>
            <a:ext cx="514350" cy="619125"/>
          </a:xfrm>
          <a:prstGeom prst="rect">
            <a:avLst/>
          </a:prstGeom>
          <a:noFill/>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2000"/>
                                        <p:tgtEl>
                                          <p:spTgt spid="3">
                                            <p:txEl>
                                              <p:pRg st="2" end="2"/>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fade">
                                      <p:cBhvr>
                                        <p:cTn id="14" dur="2000"/>
                                        <p:tgtEl>
                                          <p:spTgt spid="4098"/>
                                        </p:tgtEl>
                                      </p:cBhvr>
                                    </p:animEffect>
                                  </p:childTnLst>
                                </p:cTn>
                              </p:par>
                              <p:par>
                                <p:cTn id="15" presetID="10" presetClass="entr" presetSubtype="0" fill="hold" nodeType="withEffect">
                                  <p:stCondLst>
                                    <p:cond delay="0"/>
                                  </p:stCondLst>
                                  <p:childTnLst>
                                    <p:set>
                                      <p:cBhvr>
                                        <p:cTn id="16" dur="1" fill="hold">
                                          <p:stCondLst>
                                            <p:cond delay="0"/>
                                          </p:stCondLst>
                                        </p:cTn>
                                        <p:tgtEl>
                                          <p:spTgt spid="4100"/>
                                        </p:tgtEl>
                                        <p:attrNameLst>
                                          <p:attrName>style.visibility</p:attrName>
                                        </p:attrNameLst>
                                      </p:cBhvr>
                                      <p:to>
                                        <p:strVal val="visible"/>
                                      </p:to>
                                    </p:set>
                                    <p:animEffect transition="in" filter="fade">
                                      <p:cBhvr>
                                        <p:cTn id="17" dur="2000"/>
                                        <p:tgtEl>
                                          <p:spTgt spid="4100"/>
                                        </p:tgtEl>
                                      </p:cBhvr>
                                    </p:animEffect>
                                  </p:childTnLst>
                                </p:cTn>
                              </p:par>
                            </p:childTnLst>
                          </p:cTn>
                        </p:par>
                        <p:par>
                          <p:cTn id="18" fill="hold">
                            <p:stCondLst>
                              <p:cond delay="4000"/>
                            </p:stCondLst>
                            <p:childTnLst>
                              <p:par>
                                <p:cTn id="19" presetID="35" presetClass="entr" presetSubtype="0" fill="hold" nodeType="afterEffect">
                                  <p:stCondLst>
                                    <p:cond delay="0"/>
                                  </p:stCondLst>
                                  <p:childTnLst>
                                    <p:set>
                                      <p:cBhvr>
                                        <p:cTn id="20" dur="1" fill="hold">
                                          <p:stCondLst>
                                            <p:cond delay="0"/>
                                          </p:stCondLst>
                                        </p:cTn>
                                        <p:tgtEl>
                                          <p:spTgt spid="4102"/>
                                        </p:tgtEl>
                                        <p:attrNameLst>
                                          <p:attrName>style.visibility</p:attrName>
                                        </p:attrNameLst>
                                      </p:cBhvr>
                                      <p:to>
                                        <p:strVal val="visible"/>
                                      </p:to>
                                    </p:set>
                                    <p:animEffect transition="in" filter="fade">
                                      <p:cBhvr>
                                        <p:cTn id="21" dur="2000"/>
                                        <p:tgtEl>
                                          <p:spTgt spid="4102"/>
                                        </p:tgtEl>
                                      </p:cBhvr>
                                    </p:animEffect>
                                    <p:anim calcmode="lin" valueType="num">
                                      <p:cBhvr>
                                        <p:cTn id="22" dur="2000" fill="hold"/>
                                        <p:tgtEl>
                                          <p:spTgt spid="4102"/>
                                        </p:tgtEl>
                                        <p:attrNameLst>
                                          <p:attrName>style.rotation</p:attrName>
                                        </p:attrNameLst>
                                      </p:cBhvr>
                                      <p:tavLst>
                                        <p:tav tm="0">
                                          <p:val>
                                            <p:fltVal val="720"/>
                                          </p:val>
                                        </p:tav>
                                        <p:tav tm="100000">
                                          <p:val>
                                            <p:fltVal val="0"/>
                                          </p:val>
                                        </p:tav>
                                      </p:tavLst>
                                    </p:anim>
                                    <p:anim calcmode="lin" valueType="num">
                                      <p:cBhvr>
                                        <p:cTn id="23" dur="2000" fill="hold"/>
                                        <p:tgtEl>
                                          <p:spTgt spid="4102"/>
                                        </p:tgtEl>
                                        <p:attrNameLst>
                                          <p:attrName>ppt_h</p:attrName>
                                        </p:attrNameLst>
                                      </p:cBhvr>
                                      <p:tavLst>
                                        <p:tav tm="0">
                                          <p:val>
                                            <p:fltVal val="0"/>
                                          </p:val>
                                        </p:tav>
                                        <p:tav tm="100000">
                                          <p:val>
                                            <p:strVal val="#ppt_h"/>
                                          </p:val>
                                        </p:tav>
                                      </p:tavLst>
                                    </p:anim>
                                    <p:anim calcmode="lin" valueType="num">
                                      <p:cBhvr>
                                        <p:cTn id="24" dur="2000" fill="hold"/>
                                        <p:tgtEl>
                                          <p:spTgt spid="4102"/>
                                        </p:tgtEl>
                                        <p:attrNameLst>
                                          <p:attrName>ppt_w</p:attrName>
                                        </p:attrNameLst>
                                      </p:cBhvr>
                                      <p:tavLst>
                                        <p:tav tm="0">
                                          <p:val>
                                            <p:fltVal val="0"/>
                                          </p:val>
                                        </p:tav>
                                        <p:tav tm="100000">
                                          <p:val>
                                            <p:strVal val="#ppt_w"/>
                                          </p:val>
                                        </p:tav>
                                      </p:tavLst>
                                    </p:anim>
                                  </p:childTnLst>
                                </p:cTn>
                              </p:par>
                            </p:childTnLst>
                          </p:cTn>
                        </p:par>
                        <p:par>
                          <p:cTn id="25" fill="hold">
                            <p:stCondLst>
                              <p:cond delay="6000"/>
                            </p:stCondLst>
                            <p:childTnLst>
                              <p:par>
                                <p:cTn id="26" presetID="2" presetClass="entr" presetSubtype="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2000" fill="hold"/>
                                        <p:tgtEl>
                                          <p:spTgt spid="10"/>
                                        </p:tgtEl>
                                        <p:attrNameLst>
                                          <p:attrName>ppt_x</p:attrName>
                                        </p:attrNameLst>
                                      </p:cBhvr>
                                      <p:tavLst>
                                        <p:tav tm="0">
                                          <p:val>
                                            <p:strVal val="1+#ppt_w/2"/>
                                          </p:val>
                                        </p:tav>
                                        <p:tav tm="100000">
                                          <p:val>
                                            <p:strVal val="#ppt_x"/>
                                          </p:val>
                                        </p:tav>
                                      </p:tavLst>
                                    </p:anim>
                                    <p:anim calcmode="lin" valueType="num">
                                      <p:cBhvr additive="base">
                                        <p:cTn id="29" dur="2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ПИФАГОР И ИРРАЦИОНАЛЬНЫЕ ЧИСЛА</a:t>
            </a:r>
            <a:endParaRPr lang="ru-RU" dirty="0"/>
          </a:p>
        </p:txBody>
      </p:sp>
      <p:sp>
        <p:nvSpPr>
          <p:cNvPr id="5" name="Содержимое 4"/>
          <p:cNvSpPr>
            <a:spLocks noGrp="1"/>
          </p:cNvSpPr>
          <p:nvPr>
            <p:ph idx="1"/>
          </p:nvPr>
        </p:nvSpPr>
        <p:spPr/>
        <p:txBody>
          <a:bodyPr>
            <a:normAutofit fontScale="70000" lnSpcReduction="20000"/>
          </a:bodyPr>
          <a:lstStyle/>
          <a:p>
            <a:r>
              <a:rPr lang="ru-RU" dirty="0" smtClean="0"/>
              <a:t>Великий и легендарный древнегреческий математик Пифагор называл эти числа математическими "зверями". Это иррациональные числа, то есть числа, которые не могут быть выражены через обыкновенную дробь.</a:t>
            </a:r>
          </a:p>
          <a:p>
            <a:r>
              <a:rPr lang="ru-RU" dirty="0" smtClean="0"/>
              <a:t> Существует легенда, что один из учеников Пифагора </a:t>
            </a:r>
            <a:r>
              <a:rPr lang="ru-RU" dirty="0" err="1" smtClean="0"/>
              <a:t>Гиппас</a:t>
            </a:r>
            <a:r>
              <a:rPr lang="ru-RU" dirty="0" smtClean="0"/>
              <a:t> забавлялся с числом "корень квадратный из 2", пытаясь как раз найти ему эквивалент из простой дроби. И </a:t>
            </a:r>
            <a:r>
              <a:rPr lang="ru-RU" dirty="0" err="1" smtClean="0"/>
              <a:t>Гиппас</a:t>
            </a:r>
            <a:r>
              <a:rPr lang="ru-RU" dirty="0" smtClean="0"/>
              <a:t> внезапно понял, что такого эквивалента не существует. Пифагор же определял все происходящее с помощью рациональных чисел, открытие иррациональных чисел разрушало его учение о гармонии мира. Сейчас бы сказали - Пифагор потерял смысл существования. Поэтому, не сумев опровергнуть аргументацию </a:t>
            </a:r>
            <a:r>
              <a:rPr lang="ru-RU" dirty="0" err="1" smtClean="0"/>
              <a:t>Гиппаса</a:t>
            </a:r>
            <a:r>
              <a:rPr lang="ru-RU" dirty="0" smtClean="0"/>
              <a:t> с помощью математической логики, Пифагор приговорил </a:t>
            </a:r>
            <a:r>
              <a:rPr lang="ru-RU" dirty="0" err="1" smtClean="0"/>
              <a:t>Гиппаса</a:t>
            </a:r>
            <a:r>
              <a:rPr lang="ru-RU" dirty="0" smtClean="0"/>
              <a:t> к смерти через утопление. </a:t>
            </a:r>
          </a:p>
          <a:p>
            <a:endParaRPr lang="ru-RU" dirty="0"/>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Число «пи» вычислили с точностью до триллионов</a:t>
            </a:r>
            <a:br>
              <a:rPr lang="ru-RU" dirty="0" smtClean="0"/>
            </a:br>
            <a:endParaRPr lang="ru-RU" b="1" dirty="0"/>
          </a:p>
        </p:txBody>
      </p:sp>
      <p:sp>
        <p:nvSpPr>
          <p:cNvPr id="3" name="Содержимое 2"/>
          <p:cNvSpPr>
            <a:spLocks noGrp="1"/>
          </p:cNvSpPr>
          <p:nvPr>
            <p:ph idx="1"/>
          </p:nvPr>
        </p:nvSpPr>
        <p:spPr>
          <a:xfrm>
            <a:off x="142844" y="1142984"/>
            <a:ext cx="8686800" cy="3660788"/>
          </a:xfrm>
        </p:spPr>
        <p:txBody>
          <a:bodyPr>
            <a:normAutofit/>
          </a:bodyPr>
          <a:lstStyle/>
          <a:p>
            <a:r>
              <a:rPr lang="ru-RU" sz="2000" dirty="0" smtClean="0"/>
              <a:t>Японские </a:t>
            </a:r>
            <a:r>
              <a:rPr lang="ru-RU" sz="2000" dirty="0" smtClean="0"/>
              <a:t>исследователи вычислили число «пи» с точностью свыше 2,5 </a:t>
            </a:r>
            <a:r>
              <a:rPr lang="ru-RU" sz="2000" dirty="0" err="1" smtClean="0"/>
              <a:t>трлн</a:t>
            </a:r>
            <a:r>
              <a:rPr lang="ru-RU" sz="2000" dirty="0" smtClean="0"/>
              <a:t> знаков после запятой, таким образом удвоив предыдущее достижение 2002 года</a:t>
            </a:r>
            <a:r>
              <a:rPr lang="ru-RU" sz="2000" dirty="0" smtClean="0"/>
              <a:t>.</a:t>
            </a:r>
          </a:p>
          <a:p>
            <a:r>
              <a:rPr lang="ru-RU" sz="2000" dirty="0" smtClean="0"/>
              <a:t>Команда ученых из университета </a:t>
            </a:r>
            <a:r>
              <a:rPr lang="ru-RU" sz="2000" dirty="0" err="1" smtClean="0"/>
              <a:t>Цукуба</a:t>
            </a:r>
            <a:r>
              <a:rPr lang="ru-RU" sz="2000" dirty="0" smtClean="0"/>
              <a:t> под руководством профессора </a:t>
            </a:r>
            <a:r>
              <a:rPr lang="ru-RU" sz="2000" dirty="0" err="1" smtClean="0"/>
              <a:t>Дайсуке</a:t>
            </a:r>
            <a:r>
              <a:rPr lang="ru-RU" sz="2000" dirty="0" smtClean="0"/>
              <a:t> </a:t>
            </a:r>
            <a:r>
              <a:rPr lang="ru-RU" sz="2000" dirty="0" err="1" smtClean="0"/>
              <a:t>Такахаши</a:t>
            </a:r>
            <a:r>
              <a:rPr lang="ru-RU" sz="2000" dirty="0" smtClean="0"/>
              <a:t> использовала суперкомпьютер с массовым параллелизмом (MPP) под названием T2K </a:t>
            </a:r>
            <a:r>
              <a:rPr lang="ru-RU" sz="2000" dirty="0" err="1" smtClean="0"/>
              <a:t>Tsukuba</a:t>
            </a:r>
            <a:r>
              <a:rPr lang="ru-RU" sz="2000" dirty="0" smtClean="0"/>
              <a:t> </a:t>
            </a:r>
            <a:r>
              <a:rPr lang="ru-RU" sz="2000" dirty="0" err="1" smtClean="0"/>
              <a:t>System</a:t>
            </a:r>
            <a:r>
              <a:rPr lang="ru-RU" sz="2000" dirty="0" smtClean="0"/>
              <a:t>, который состоял из 640 высокопроизводительных компьютеров. Его производительность достигала 95 терафлоп. Суперкомпьютер вычислил число «пи» с точностью 2 576 980 377 524 знаков после запятой за 73 часа 36 минут. Для сравнения предыдущий рекорд (1,2 </a:t>
            </a:r>
            <a:r>
              <a:rPr lang="ru-RU" sz="2000" dirty="0" err="1" smtClean="0"/>
              <a:t>трлн</a:t>
            </a:r>
            <a:r>
              <a:rPr lang="ru-RU" sz="2000" dirty="0" smtClean="0"/>
              <a:t> знаков после запятой) был установлен за 600 часов, сообщает </a:t>
            </a:r>
            <a:r>
              <a:rPr lang="ru-RU" sz="2000" dirty="0" err="1" smtClean="0"/>
              <a:t>PinkTentacle</a:t>
            </a:r>
            <a:r>
              <a:rPr lang="ru-RU" sz="2000" dirty="0" smtClean="0"/>
              <a:t>.</a:t>
            </a:r>
            <a:endParaRPr lang="ru-RU" sz="2000" dirty="0"/>
          </a:p>
        </p:txBody>
      </p:sp>
      <p:pic>
        <p:nvPicPr>
          <p:cNvPr id="5123" name="Picture 3"/>
          <p:cNvPicPr>
            <a:picLocks noChangeAspect="1" noChangeArrowheads="1"/>
          </p:cNvPicPr>
          <p:nvPr/>
        </p:nvPicPr>
        <p:blipFill>
          <a:blip r:embed="rId2"/>
          <a:srcRect/>
          <a:stretch>
            <a:fillRect/>
          </a:stretch>
        </p:blipFill>
        <p:spPr bwMode="auto">
          <a:xfrm>
            <a:off x="4357686" y="4829175"/>
            <a:ext cx="4457700" cy="2028825"/>
          </a:xfrm>
          <a:prstGeom prst="rect">
            <a:avLst/>
          </a:prstGeom>
          <a:noFill/>
          <a:ln w="9525">
            <a:noFill/>
            <a:miter lim="800000"/>
            <a:headEnd/>
            <a:tailEnd/>
          </a:ln>
          <a:effectLst/>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2000"/>
                                        <p:tgtEl>
                                          <p:spTgt spid="3">
                                            <p:txEl>
                                              <p:pRg st="1" end="1"/>
                                            </p:txEl>
                                          </p:spTgt>
                                        </p:tgtEl>
                                      </p:cBhvr>
                                    </p:animEffect>
                                  </p:childTnLst>
                                </p:cTn>
                              </p:par>
                            </p:childTnLst>
                          </p:cTn>
                        </p:par>
                        <p:par>
                          <p:cTn id="12" fill="hold">
                            <p:stCondLst>
                              <p:cond delay="4000"/>
                            </p:stCondLst>
                            <p:childTnLst>
                              <p:par>
                                <p:cTn id="13" presetID="35" presetClass="entr" presetSubtype="0" fill="hold" nodeType="after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fade">
                                      <p:cBhvr>
                                        <p:cTn id="15" dur="2000"/>
                                        <p:tgtEl>
                                          <p:spTgt spid="5123"/>
                                        </p:tgtEl>
                                      </p:cBhvr>
                                    </p:animEffect>
                                    <p:anim calcmode="lin" valueType="num">
                                      <p:cBhvr>
                                        <p:cTn id="16" dur="2000" fill="hold"/>
                                        <p:tgtEl>
                                          <p:spTgt spid="5123"/>
                                        </p:tgtEl>
                                        <p:attrNameLst>
                                          <p:attrName>style.rotation</p:attrName>
                                        </p:attrNameLst>
                                      </p:cBhvr>
                                      <p:tavLst>
                                        <p:tav tm="0">
                                          <p:val>
                                            <p:fltVal val="720"/>
                                          </p:val>
                                        </p:tav>
                                        <p:tav tm="100000">
                                          <p:val>
                                            <p:fltVal val="0"/>
                                          </p:val>
                                        </p:tav>
                                      </p:tavLst>
                                    </p:anim>
                                    <p:anim calcmode="lin" valueType="num">
                                      <p:cBhvr>
                                        <p:cTn id="17" dur="2000" fill="hold"/>
                                        <p:tgtEl>
                                          <p:spTgt spid="5123"/>
                                        </p:tgtEl>
                                        <p:attrNameLst>
                                          <p:attrName>ppt_h</p:attrName>
                                        </p:attrNameLst>
                                      </p:cBhvr>
                                      <p:tavLst>
                                        <p:tav tm="0">
                                          <p:val>
                                            <p:fltVal val="0"/>
                                          </p:val>
                                        </p:tav>
                                        <p:tav tm="100000">
                                          <p:val>
                                            <p:strVal val="#ppt_h"/>
                                          </p:val>
                                        </p:tav>
                                      </p:tavLst>
                                    </p:anim>
                                    <p:anim calcmode="lin" valueType="num">
                                      <p:cBhvr>
                                        <p:cTn id="18" dur="2000" fill="hold"/>
                                        <p:tgtEl>
                                          <p:spTgt spid="512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Действительные числа</a:t>
            </a:r>
            <a:endParaRPr lang="ru-RU" dirty="0"/>
          </a:p>
        </p:txBody>
      </p:sp>
      <p:sp>
        <p:nvSpPr>
          <p:cNvPr id="4" name="Содержимое 3"/>
          <p:cNvSpPr>
            <a:spLocks noGrp="1"/>
          </p:cNvSpPr>
          <p:nvPr>
            <p:ph sz="half" idx="1"/>
          </p:nvPr>
        </p:nvSpPr>
        <p:spPr/>
        <p:txBody>
          <a:bodyPr>
            <a:normAutofit fontScale="77500" lnSpcReduction="20000"/>
          </a:bodyPr>
          <a:lstStyle/>
          <a:p>
            <a:r>
              <a:rPr lang="ru-RU" dirty="0" smtClean="0"/>
              <a:t>Действительное, вещественное число — любое положительное число, отрицательное число или нуль; разделяются на рациональные и иррациональные. Первые представимы как в виде рациональной дроби, т. е. дроби </a:t>
            </a:r>
            <a:r>
              <a:rPr lang="ru-RU" dirty="0" err="1" smtClean="0"/>
              <a:t>p</a:t>
            </a:r>
            <a:r>
              <a:rPr lang="ru-RU" dirty="0" smtClean="0"/>
              <a:t> / </a:t>
            </a:r>
            <a:r>
              <a:rPr lang="ru-RU" dirty="0" err="1" smtClean="0"/>
              <a:t>q</a:t>
            </a:r>
            <a:r>
              <a:rPr lang="ru-RU" dirty="0" smtClean="0"/>
              <a:t>, где </a:t>
            </a:r>
            <a:r>
              <a:rPr lang="ru-RU" dirty="0" err="1" smtClean="0"/>
              <a:t>p,q</a:t>
            </a:r>
            <a:r>
              <a:rPr lang="ru-RU" dirty="0" smtClean="0"/>
              <a:t> — целые, , так и в виде конечной или бесконечной периодической десятичной дроби, а вторые — только в виде бесконечной непериодической десятичной дроби.</a:t>
            </a:r>
            <a:endParaRPr lang="ru-RU" dirty="0"/>
          </a:p>
        </p:txBody>
      </p:sp>
      <p:pic>
        <p:nvPicPr>
          <p:cNvPr id="6146" name="Picture 2" descr="E:\преподавание\информатика\как создать презентацию\praktichi_kurs_21\Буквы и цифры\Буквы и цифры - 2\qq.gif"/>
          <p:cNvPicPr>
            <a:picLocks noGrp="1" noChangeAspect="1" noChangeArrowheads="1" noCrop="1"/>
          </p:cNvPicPr>
          <p:nvPr>
            <p:ph sz="half" idx="2"/>
          </p:nvPr>
        </p:nvPicPr>
        <p:blipFill>
          <a:blip r:embed="rId2"/>
          <a:srcRect/>
          <a:stretch>
            <a:fillRect/>
          </a:stretch>
        </p:blipFill>
        <p:spPr bwMode="auto">
          <a:xfrm>
            <a:off x="4500562" y="1571612"/>
            <a:ext cx="1128349" cy="1047753"/>
          </a:xfrm>
          <a:prstGeom prst="rect">
            <a:avLst/>
          </a:prstGeom>
          <a:noFill/>
        </p:spPr>
      </p:pic>
      <p:pic>
        <p:nvPicPr>
          <p:cNvPr id="6147" name="Picture 3" descr="E:\преподавание\информатика\как создать презентацию\praktichi_kurs_21\Буквы и цифры\Буквы и цифры - 2\ii.gif"/>
          <p:cNvPicPr>
            <a:picLocks noChangeAspect="1" noChangeArrowheads="1" noCrop="1"/>
          </p:cNvPicPr>
          <p:nvPr/>
        </p:nvPicPr>
        <p:blipFill>
          <a:blip r:embed="rId3"/>
          <a:srcRect/>
          <a:stretch>
            <a:fillRect/>
          </a:stretch>
        </p:blipFill>
        <p:spPr bwMode="auto">
          <a:xfrm>
            <a:off x="7929586" y="1571612"/>
            <a:ext cx="928694" cy="1117872"/>
          </a:xfrm>
          <a:prstGeom prst="rect">
            <a:avLst/>
          </a:prstGeom>
          <a:noFill/>
        </p:spPr>
      </p:pic>
      <p:pic>
        <p:nvPicPr>
          <p:cNvPr id="6149" name="Picture 5" descr="E:\преподавание\информатика\как создать презентацию\praktichi_kurs_21\Буквы и цифры\Буквы и цифры - 2\rr.gif"/>
          <p:cNvPicPr>
            <a:picLocks noChangeAspect="1" noChangeArrowheads="1" noCrop="1"/>
          </p:cNvPicPr>
          <p:nvPr/>
        </p:nvPicPr>
        <p:blipFill>
          <a:blip r:embed="rId4"/>
          <a:srcRect/>
          <a:stretch>
            <a:fillRect/>
          </a:stretch>
        </p:blipFill>
        <p:spPr bwMode="auto">
          <a:xfrm>
            <a:off x="6143636" y="4214818"/>
            <a:ext cx="1463929" cy="1285884"/>
          </a:xfrm>
          <a:prstGeom prst="rect">
            <a:avLst/>
          </a:prstGeom>
          <a:noFill/>
        </p:spPr>
      </p:pic>
      <p:sp>
        <p:nvSpPr>
          <p:cNvPr id="11" name="Стрелка углом 10"/>
          <p:cNvSpPr/>
          <p:nvPr/>
        </p:nvSpPr>
        <p:spPr>
          <a:xfrm rot="5400000">
            <a:off x="5399249" y="2744627"/>
            <a:ext cx="1500198" cy="868680"/>
          </a:xfrm>
          <a:prstGeom prst="bentArrow">
            <a:avLst>
              <a:gd name="adj1" fmla="val 25000"/>
              <a:gd name="adj2" fmla="val 16974"/>
              <a:gd name="adj3" fmla="val 25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2" name="Стрелка углом 11"/>
          <p:cNvSpPr/>
          <p:nvPr/>
        </p:nvSpPr>
        <p:spPr>
          <a:xfrm rot="16200000" flipH="1">
            <a:off x="6750859" y="2821777"/>
            <a:ext cx="1428760" cy="785818"/>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par>
                          <p:cTn id="8" fill="hold">
                            <p:stCondLst>
                              <p:cond delay="2000"/>
                            </p:stCondLst>
                            <p:childTnLst>
                              <p:par>
                                <p:cTn id="9" presetID="2" presetClass="entr" presetSubtype="9"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2000" fill="hold"/>
                                        <p:tgtEl>
                                          <p:spTgt spid="6146"/>
                                        </p:tgtEl>
                                        <p:attrNameLst>
                                          <p:attrName>ppt_x</p:attrName>
                                        </p:attrNameLst>
                                      </p:cBhvr>
                                      <p:tavLst>
                                        <p:tav tm="0">
                                          <p:val>
                                            <p:strVal val="0-#ppt_w/2"/>
                                          </p:val>
                                        </p:tav>
                                        <p:tav tm="100000">
                                          <p:val>
                                            <p:strVal val="#ppt_x"/>
                                          </p:val>
                                        </p:tav>
                                      </p:tavLst>
                                    </p:anim>
                                    <p:anim calcmode="lin" valueType="num">
                                      <p:cBhvr additive="base">
                                        <p:cTn id="12" dur="2000" fill="hold"/>
                                        <p:tgtEl>
                                          <p:spTgt spid="6146"/>
                                        </p:tgtEl>
                                        <p:attrNameLst>
                                          <p:attrName>ppt_y</p:attrName>
                                        </p:attrNameLst>
                                      </p:cBhvr>
                                      <p:tavLst>
                                        <p:tav tm="0">
                                          <p:val>
                                            <p:strVal val="0-#ppt_h/2"/>
                                          </p:val>
                                        </p:tav>
                                        <p:tav tm="100000">
                                          <p:val>
                                            <p:strVal val="#ppt_y"/>
                                          </p:val>
                                        </p:tav>
                                      </p:tavLst>
                                    </p:anim>
                                  </p:childTnLst>
                                </p:cTn>
                              </p:par>
                            </p:childTnLst>
                          </p:cTn>
                        </p:par>
                        <p:par>
                          <p:cTn id="13" fill="hold">
                            <p:stCondLst>
                              <p:cond delay="4000"/>
                            </p:stCondLst>
                            <p:childTnLst>
                              <p:par>
                                <p:cTn id="14" presetID="2" presetClass="entr" presetSubtype="3" fill="hold" nodeType="afterEffect">
                                  <p:stCondLst>
                                    <p:cond delay="0"/>
                                  </p:stCondLst>
                                  <p:childTnLst>
                                    <p:set>
                                      <p:cBhvr>
                                        <p:cTn id="15" dur="1" fill="hold">
                                          <p:stCondLst>
                                            <p:cond delay="0"/>
                                          </p:stCondLst>
                                        </p:cTn>
                                        <p:tgtEl>
                                          <p:spTgt spid="6147"/>
                                        </p:tgtEl>
                                        <p:attrNameLst>
                                          <p:attrName>style.visibility</p:attrName>
                                        </p:attrNameLst>
                                      </p:cBhvr>
                                      <p:to>
                                        <p:strVal val="visible"/>
                                      </p:to>
                                    </p:set>
                                    <p:anim calcmode="lin" valueType="num">
                                      <p:cBhvr additive="base">
                                        <p:cTn id="16" dur="2000" fill="hold"/>
                                        <p:tgtEl>
                                          <p:spTgt spid="6147"/>
                                        </p:tgtEl>
                                        <p:attrNameLst>
                                          <p:attrName>ppt_x</p:attrName>
                                        </p:attrNameLst>
                                      </p:cBhvr>
                                      <p:tavLst>
                                        <p:tav tm="0">
                                          <p:val>
                                            <p:strVal val="1+#ppt_w/2"/>
                                          </p:val>
                                        </p:tav>
                                        <p:tav tm="100000">
                                          <p:val>
                                            <p:strVal val="#ppt_x"/>
                                          </p:val>
                                        </p:tav>
                                      </p:tavLst>
                                    </p:anim>
                                    <p:anim calcmode="lin" valueType="num">
                                      <p:cBhvr additive="base">
                                        <p:cTn id="17" dur="2000" fill="hold"/>
                                        <p:tgtEl>
                                          <p:spTgt spid="6147"/>
                                        </p:tgtEl>
                                        <p:attrNameLst>
                                          <p:attrName>ppt_y</p:attrName>
                                        </p:attrNameLst>
                                      </p:cBhvr>
                                      <p:tavLst>
                                        <p:tav tm="0">
                                          <p:val>
                                            <p:strVal val="0-#ppt_h/2"/>
                                          </p:val>
                                        </p:tav>
                                        <p:tav tm="100000">
                                          <p:val>
                                            <p:strVal val="#ppt_y"/>
                                          </p:val>
                                        </p:tav>
                                      </p:tavLst>
                                    </p:anim>
                                  </p:childTnLst>
                                </p:cTn>
                              </p:par>
                            </p:childTnLst>
                          </p:cTn>
                        </p:par>
                        <p:par>
                          <p:cTn id="18" fill="hold">
                            <p:stCondLst>
                              <p:cond delay="60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20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2000"/>
                                        <p:tgtEl>
                                          <p:spTgt spid="12"/>
                                        </p:tgtEl>
                                      </p:cBhvr>
                                    </p:animEffect>
                                  </p:childTnLst>
                                </p:cTn>
                              </p:par>
                            </p:childTnLst>
                          </p:cTn>
                        </p:par>
                        <p:par>
                          <p:cTn id="25" fill="hold">
                            <p:stCondLst>
                              <p:cond delay="8000"/>
                            </p:stCondLst>
                            <p:childTnLst>
                              <p:par>
                                <p:cTn id="26" presetID="6" presetClass="emph" presetSubtype="0" fill="hold" nodeType="afterEffect">
                                  <p:stCondLst>
                                    <p:cond delay="0"/>
                                  </p:stCondLst>
                                  <p:childTnLst>
                                    <p:animScale>
                                      <p:cBhvr>
                                        <p:cTn id="27" dur="2000" fill="hold"/>
                                        <p:tgtEl>
                                          <p:spTgt spid="614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1" grpId="0" animBg="1"/>
      <p:bldP spid="12"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106</TotalTime>
  <Words>762</Words>
  <Application>Microsoft Office PowerPoint</Application>
  <PresentationFormat>Экран (4:3)</PresentationFormat>
  <Paragraphs>35</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Трек</vt:lpstr>
      <vt:lpstr>Действительные числа</vt:lpstr>
      <vt:lpstr>Натуральные числа</vt:lpstr>
      <vt:lpstr>Целые числа</vt:lpstr>
      <vt:lpstr>Рациональные числа</vt:lpstr>
      <vt:lpstr>иррациональные числа</vt:lpstr>
      <vt:lpstr>ПИФАГОР И ИРРАЦИОНАЛЬНЫЕ ЧИСЛА</vt:lpstr>
      <vt:lpstr>Число «пи» вычислили с точностью до триллионов </vt:lpstr>
      <vt:lpstr>Действительные числа</vt:lpstr>
    </vt:vector>
  </TitlesOfParts>
  <Company>школа</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Действительные числа</dc:title>
  <dc:creator>УИТЕЛЬ</dc:creator>
  <cp:lastModifiedBy>УИТЕЛЬ</cp:lastModifiedBy>
  <cp:revision>11</cp:revision>
  <dcterms:created xsi:type="dcterms:W3CDTF">2009-11-09T03:02:32Z</dcterms:created>
  <dcterms:modified xsi:type="dcterms:W3CDTF">2009-11-09T04:48:40Z</dcterms:modified>
</cp:coreProperties>
</file>