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6" r:id="rId4"/>
    <p:sldId id="257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"/>
            <a:ext cx="6148602" cy="666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84" y="357166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Суффикс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1285860"/>
            <a:ext cx="7000924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Подберезовик		Подставка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Отводить			Подучить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Подержать 		Предводитель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Подушка			Подводник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Предобрый			Отвердеть </a:t>
            </a:r>
          </a:p>
          <a:p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4214818"/>
            <a:ext cx="821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  <a:latin typeface="Monotype Corsiva" pitchFamily="66" charset="0"/>
              </a:rPr>
              <a:t>Найти слово без суффикса..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  <a:latin typeface="Monotype Corsiva" pitchFamily="66" charset="0"/>
              </a:rPr>
              <a:t>Найти слова с 2 суффиксами.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  <a:latin typeface="Monotype Corsiva" pitchFamily="66" charset="0"/>
              </a:rPr>
              <a:t>Какой суффикс можно встретить только в глаголе?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FF00"/>
                </a:solidFill>
                <a:latin typeface="Monotype Corsiva" pitchFamily="66" charset="0"/>
              </a:rPr>
              <a:t>Какой суффикс можно встретить только в существительном?</a:t>
            </a:r>
            <a:endParaRPr lang="ru-RU" sz="28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84" y="357166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Окончания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1285860"/>
            <a:ext cx="7000924" cy="206210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Существительное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Прилагательное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Глагола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Наречия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3571876"/>
            <a:ext cx="8286808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Monotype Corsiva" pitchFamily="66" charset="0"/>
              </a:rPr>
              <a:t>Веселого, осенью, завтра, бегаю, в роще, увлекаешь, в зимнюю, </a:t>
            </a:r>
            <a:endParaRPr lang="ru-RU" sz="4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sz="4400" dirty="0" smtClean="0">
                <a:solidFill>
                  <a:srgbClr val="FFFF00"/>
                </a:solidFill>
                <a:latin typeface="Monotype Corsiva" pitchFamily="66" charset="0"/>
              </a:rPr>
              <a:t>домами</a:t>
            </a:r>
            <a:r>
              <a:rPr lang="ru-RU" sz="4400" dirty="0" smtClean="0">
                <a:solidFill>
                  <a:srgbClr val="FFFF00"/>
                </a:solidFill>
                <a:latin typeface="Monotype Corsiva" pitchFamily="66" charset="0"/>
              </a:rPr>
              <a:t>, красноречиво.</a:t>
            </a:r>
            <a:endParaRPr lang="ru-RU" sz="4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214818"/>
            <a:ext cx="1981200" cy="23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84" y="357166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  <a:latin typeface="Monotype Corsiva" pitchFamily="66" charset="0"/>
              </a:rPr>
              <a:t>Орфограммы  </a:t>
            </a:r>
            <a:endParaRPr lang="ru-RU" sz="44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571612"/>
            <a:ext cx="8286808" cy="415498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В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е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сел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ог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о, ос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е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нью, за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в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тра, бегаю, в рощ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е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, увл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е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ка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е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ш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ь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, в зимн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юю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, д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о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мами, кр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а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сн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о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р</a:t>
            </a:r>
            <a:r>
              <a:rPr lang="ru-RU" sz="6600" b="1" u="sng" dirty="0" smtClean="0">
                <a:solidFill>
                  <a:schemeClr val="bg1"/>
                </a:solidFill>
                <a:latin typeface="Monotype Corsiva" pitchFamily="66" charset="0"/>
              </a:rPr>
              <a:t>е</a:t>
            </a: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чиво.</a:t>
            </a:r>
            <a:endParaRPr lang="ru-RU" sz="6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84" y="357166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  <a:latin typeface="Monotype Corsiva" pitchFamily="66" charset="0"/>
              </a:rPr>
              <a:t>Домашнее задание</a:t>
            </a:r>
            <a:endParaRPr lang="ru-RU" sz="44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643050"/>
            <a:ext cx="8429684" cy="498598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Упр. 412</a:t>
            </a:r>
          </a:p>
          <a:p>
            <a:pPr>
              <a:buFont typeface="Wingdings" pitchFamily="2" charset="2"/>
              <a:buChar char="Ø"/>
            </a:pPr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Найти значение слова </a:t>
            </a:r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  <a:t>победа 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( современное и историческое)</a:t>
            </a:r>
            <a:endParaRPr lang="ru-RU" sz="6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3075" name="Picture 3" descr="E:\копии\шл.бумаги\звр\Kartinki_na_shkolnuju_temu\school\school\C41-33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377796"/>
            <a:ext cx="2428892" cy="348020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357166"/>
            <a:ext cx="5857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Восьмое февраля.</a:t>
            </a:r>
          </a:p>
          <a:p>
            <a:pPr algn="ctr"/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Классная работа.</a:t>
            </a:r>
            <a:endParaRPr lang="ru-RU" sz="3200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1062" y="24383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1500174"/>
            <a:ext cx="9286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По</a:t>
            </a:r>
          </a:p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За</a:t>
            </a:r>
          </a:p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От</a:t>
            </a:r>
          </a:p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До</a:t>
            </a:r>
          </a:p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Рас</a:t>
            </a:r>
          </a:p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Без</a:t>
            </a:r>
          </a:p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Под</a:t>
            </a:r>
          </a:p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Во</a:t>
            </a:r>
          </a:p>
          <a:p>
            <a:endParaRPr lang="ru-RU" sz="3200" b="1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000240"/>
            <a:ext cx="12144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  <a:latin typeface="Monotype Corsiva" pitchFamily="66" charset="0"/>
              </a:rPr>
              <a:t>енн</a:t>
            </a:r>
            <a:endParaRPr lang="ru-RU" sz="32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sz="3200" b="1" dirty="0" err="1" smtClean="0">
                <a:solidFill>
                  <a:srgbClr val="FFFF00"/>
                </a:solidFill>
                <a:latin typeface="Monotype Corsiva" pitchFamily="66" charset="0"/>
              </a:rPr>
              <a:t>ик</a:t>
            </a:r>
            <a:endParaRPr lang="ru-RU" sz="32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чик</a:t>
            </a:r>
          </a:p>
          <a:p>
            <a:r>
              <a:rPr lang="ru-RU" sz="3200" b="1" dirty="0" err="1" smtClean="0">
                <a:solidFill>
                  <a:srgbClr val="FFFF00"/>
                </a:solidFill>
                <a:latin typeface="Monotype Corsiva" pitchFamily="66" charset="0"/>
              </a:rPr>
              <a:t>тель</a:t>
            </a:r>
            <a:endParaRPr lang="ru-RU" sz="32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sz="3200" b="1" dirty="0" err="1" smtClean="0">
                <a:solidFill>
                  <a:srgbClr val="FFFF00"/>
                </a:solidFill>
                <a:latin typeface="Monotype Corsiva" pitchFamily="66" charset="0"/>
              </a:rPr>
              <a:t>еньк</a:t>
            </a:r>
            <a:endParaRPr lang="ru-RU" sz="32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sz="3200" b="1" dirty="0" err="1" smtClean="0">
                <a:solidFill>
                  <a:srgbClr val="FFFF00"/>
                </a:solidFill>
                <a:latin typeface="Monotype Corsiva" pitchFamily="66" charset="0"/>
              </a:rPr>
              <a:t>ок</a:t>
            </a:r>
            <a:endParaRPr lang="ru-RU" sz="32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лив</a:t>
            </a:r>
          </a:p>
          <a:p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л</a:t>
            </a:r>
            <a:endParaRPr lang="ru-RU" sz="32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2071678"/>
            <a:ext cx="12144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Люб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Мир</a:t>
            </a:r>
          </a:p>
          <a:p>
            <a:r>
              <a:rPr lang="ru-RU" sz="3200" b="1" dirty="0" err="1" smtClean="0">
                <a:solidFill>
                  <a:srgbClr val="FF0000"/>
                </a:solidFill>
                <a:latin typeface="Monotype Corsiva" pitchFamily="66" charset="0"/>
              </a:rPr>
              <a:t>Каз</a:t>
            </a:r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Вод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Кат</a:t>
            </a:r>
          </a:p>
          <a:p>
            <a:r>
              <a:rPr lang="ru-RU" sz="3200" b="1" dirty="0" err="1" smtClean="0">
                <a:solidFill>
                  <a:srgbClr val="FF0000"/>
                </a:solidFill>
                <a:latin typeface="Monotype Corsiva" pitchFamily="66" charset="0"/>
              </a:rPr>
              <a:t>Сво</a:t>
            </a:r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Правд</a:t>
            </a:r>
          </a:p>
          <a:p>
            <a:r>
              <a:rPr lang="ru-RU" sz="3200" b="1" dirty="0" err="1" smtClean="0">
                <a:solidFill>
                  <a:srgbClr val="FF0000"/>
                </a:solidFill>
                <a:latin typeface="Monotype Corsiva" pitchFamily="66" charset="0"/>
              </a:rPr>
              <a:t>Уш</a:t>
            </a:r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0826" y="2000240"/>
            <a:ext cx="12858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и</a:t>
            </a:r>
          </a:p>
          <a:p>
            <a:r>
              <a:rPr lang="ru-RU" sz="3200" b="1" dirty="0" err="1" smtClean="0">
                <a:solidFill>
                  <a:srgbClr val="00B050"/>
                </a:solidFill>
                <a:latin typeface="Monotype Corsiva" pitchFamily="66" charset="0"/>
              </a:rPr>
              <a:t>ую</a:t>
            </a:r>
            <a:endParaRPr lang="ru-RU" sz="32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а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ой</a:t>
            </a:r>
          </a:p>
          <a:p>
            <a:r>
              <a:rPr lang="ru-RU" sz="3200" b="1" dirty="0" err="1" smtClean="0">
                <a:solidFill>
                  <a:srgbClr val="00B050"/>
                </a:solidFill>
                <a:latin typeface="Monotype Corsiva" pitchFamily="66" charset="0"/>
              </a:rPr>
              <a:t>ами</a:t>
            </a:r>
            <a:endParaRPr lang="ru-RU" sz="32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е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ими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Monotype Corsiva" pitchFamily="66" charset="0"/>
              </a:rPr>
              <a:t>ешь</a:t>
            </a:r>
            <a:endParaRPr lang="ru-RU" sz="32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1285860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Морфемика.</a:t>
            </a:r>
            <a:endParaRPr lang="ru-RU" sz="3200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Половина рамки 13"/>
          <p:cNvSpPr/>
          <p:nvPr/>
        </p:nvSpPr>
        <p:spPr>
          <a:xfrm rot="10800000" flipV="1">
            <a:off x="642910" y="6143644"/>
            <a:ext cx="1000132" cy="285752"/>
          </a:xfrm>
          <a:prstGeom prst="halfFrame">
            <a:avLst>
              <a:gd name="adj1" fmla="val 25600"/>
              <a:gd name="adj2" fmla="val 30133"/>
            </a:avLst>
          </a:prstGeom>
          <a:solidFill>
            <a:schemeClr val="bg2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Месяц 16"/>
          <p:cNvSpPr/>
          <p:nvPr/>
        </p:nvSpPr>
        <p:spPr>
          <a:xfrm rot="5400000">
            <a:off x="2911066" y="5732876"/>
            <a:ext cx="357190" cy="1035851"/>
          </a:xfrm>
          <a:prstGeom prst="moon">
            <a:avLst>
              <a:gd name="adj" fmla="val 19280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Фигура, имеющая форму буквы L 17"/>
          <p:cNvSpPr/>
          <p:nvPr/>
        </p:nvSpPr>
        <p:spPr>
          <a:xfrm rot="7966247">
            <a:off x="4507271" y="6086967"/>
            <a:ext cx="751247" cy="735985"/>
          </a:xfrm>
          <a:prstGeom prst="corner">
            <a:avLst>
              <a:gd name="adj1" fmla="val 8532"/>
              <a:gd name="adj2" fmla="val 10060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00826" y="6072206"/>
            <a:ext cx="857256" cy="42862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4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71435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Морфемика</a:t>
            </a:r>
            <a:r>
              <a:rPr lang="ru-RU" sz="48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 – </a:t>
            </a:r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это раздел русского языка, который изучает части слова (морфемы)</a:t>
            </a:r>
            <a:endParaRPr lang="ru-RU" sz="4800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3429000"/>
            <a:ext cx="7429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             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2</a:t>
            </a:r>
          </a:p>
          <a:p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Морфемный разбор </a:t>
            </a:r>
          </a:p>
          <a:p>
            <a:r>
              <a:rPr lang="ru-RU" sz="5400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–  разбор слова по составу</a:t>
            </a:r>
            <a:endParaRPr lang="ru-RU" sz="5400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357166"/>
            <a:ext cx="7572428" cy="755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Нужно знать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Определения частей </a:t>
            </a:r>
            <a:r>
              <a:rPr lang="en-US" sz="3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слова</a:t>
            </a:r>
            <a:endParaRPr lang="ru-RU" sz="32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Орфограммы в частях  слова</a:t>
            </a:r>
          </a:p>
          <a:p>
            <a:endParaRPr lang="ru-RU" sz="16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Нужно научиться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Производить  морфемный разбор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Находить однокоренные слова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Находить  орфограммы в слове</a:t>
            </a:r>
          </a:p>
          <a:p>
            <a:endParaRPr lang="ru-RU" sz="16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Нужно применять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При письме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При выполнении грамматических заданий</a:t>
            </a:r>
          </a:p>
          <a:p>
            <a:pPr>
              <a:buFont typeface="Wingdings" pitchFamily="2" charset="2"/>
              <a:buChar char="Ø"/>
            </a:pPr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5984" y="357166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Приставка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928802"/>
            <a:ext cx="7000924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Подберезовик		Подставка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Отводить			Подучить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Подержать 		Предводитель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Подушка			Подводник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Предобрый			Отвердеть </a:t>
            </a:r>
          </a:p>
          <a:p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214818"/>
            <a:ext cx="1981200" cy="23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5984" y="357166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Приставка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1348801"/>
            <a:ext cx="7000924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Под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березовик		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Под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ставка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От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водить			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Под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учить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По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держать 		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Пред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водитель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Под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ушка			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Под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водник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Пре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добрый			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твердеть </a:t>
            </a:r>
          </a:p>
          <a:p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786322"/>
            <a:ext cx="7786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</a:rPr>
              <a:t>Какие орфограммы вы видите в приставках?</a:t>
            </a:r>
            <a:endParaRPr lang="ru-RU" sz="4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1928802"/>
            <a:ext cx="7000924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Подберезовик		Подставка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Отводить			Подучить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Подержать 		Предводитель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Подушка			Подводник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Предобрый			Отвердеть </a:t>
            </a:r>
          </a:p>
          <a:p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357166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Корень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2071678"/>
            <a:ext cx="7000924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берез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овик		Под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став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ка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От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ить			Под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уч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ить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держ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ать 		Пред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итель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уш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ка			Под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ник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Пре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добр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ый			О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тверд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еть </a:t>
            </a:r>
          </a:p>
          <a:p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357166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Корень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E:\копии\шл.бумаги\звр\воспит. раб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1857364"/>
            <a:ext cx="7000924" cy="304698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Подберезовик		Подставка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От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ить			Подучить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Подержать 		Пред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итель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Подушка			Под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вод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ник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Предобрый			Отвердеть </a:t>
            </a:r>
          </a:p>
          <a:p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357166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Корень 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4500570"/>
            <a:ext cx="58579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</a:rPr>
              <a:t>Какие слова называются однокоренными?</a:t>
            </a:r>
            <a:endParaRPr lang="ru-RU" sz="4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203</Words>
  <PresentationFormat>Экран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Zver</cp:lastModifiedBy>
  <cp:revision>12</cp:revision>
  <dcterms:modified xsi:type="dcterms:W3CDTF">2010-02-06T20:14:19Z</dcterms:modified>
</cp:coreProperties>
</file>