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8" r:id="rId3"/>
    <p:sldId id="256" r:id="rId4"/>
    <p:sldId id="257" r:id="rId5"/>
    <p:sldId id="261" r:id="rId6"/>
    <p:sldId id="262" r:id="rId7"/>
    <p:sldId id="259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E:\копии\шл.бумаги\звр\воспит. раб\Фоновые рисунки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1"/>
            <a:ext cx="6148602" cy="6665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E:\копии\шл.бумаги\звр\воспит. раб\Фоновые рисунки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85984" y="357166"/>
            <a:ext cx="52149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Monotype Corsiva" pitchFamily="66" charset="0"/>
              </a:rPr>
              <a:t>Суффикс </a:t>
            </a:r>
            <a:endParaRPr lang="ru-RU" sz="44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2976" y="1285860"/>
            <a:ext cx="7000924" cy="304698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Подберезовик		Подставка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Отводить			Подучить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Подержать 		Предводитель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Подушка			Подводник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Предобрый			Отвердеть </a:t>
            </a:r>
          </a:p>
          <a:p>
            <a:endParaRPr lang="ru-RU" sz="32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4214818"/>
            <a:ext cx="821537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FFFF00"/>
                </a:solidFill>
                <a:latin typeface="Monotype Corsiva" pitchFamily="66" charset="0"/>
              </a:rPr>
              <a:t>Найти слово без суффикса..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FFFF00"/>
                </a:solidFill>
                <a:latin typeface="Monotype Corsiva" pitchFamily="66" charset="0"/>
              </a:rPr>
              <a:t>Найти слова с 2 суффиксами.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FFFF00"/>
                </a:solidFill>
                <a:latin typeface="Monotype Corsiva" pitchFamily="66" charset="0"/>
              </a:rPr>
              <a:t>Какой суффикс можно встретить только в глаголе?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FFFF00"/>
                </a:solidFill>
                <a:latin typeface="Monotype Corsiva" pitchFamily="66" charset="0"/>
              </a:rPr>
              <a:t>Какой суффикс можно встретить только в существительном?</a:t>
            </a:r>
            <a:endParaRPr lang="ru-RU" sz="28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E:\копии\шл.бумаги\звр\воспит. раб\Фоновые рисунки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85984" y="357166"/>
            <a:ext cx="52149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Monotype Corsiva" pitchFamily="66" charset="0"/>
              </a:rPr>
              <a:t>Окончания </a:t>
            </a:r>
            <a:endParaRPr lang="ru-RU" sz="44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2976" y="1285860"/>
            <a:ext cx="7000924" cy="206210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Существительное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Прилагательное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Глагола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Наречия </a:t>
            </a:r>
            <a:endParaRPr lang="ru-RU" sz="32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3571876"/>
            <a:ext cx="8286808" cy="212365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ru-RU" sz="4400" dirty="0" smtClean="0">
                <a:solidFill>
                  <a:srgbClr val="FFFF00"/>
                </a:solidFill>
                <a:latin typeface="Monotype Corsiva" pitchFamily="66" charset="0"/>
              </a:rPr>
              <a:t>Веселого, осенью, завтра, бегаю, в роще, увлекаешь, в зимнюю, </a:t>
            </a:r>
            <a:endParaRPr lang="ru-RU" sz="4400" dirty="0" smtClean="0">
              <a:solidFill>
                <a:srgbClr val="FFFF00"/>
              </a:solidFill>
              <a:latin typeface="Monotype Corsiva" pitchFamily="66" charset="0"/>
            </a:endParaRPr>
          </a:p>
          <a:p>
            <a:r>
              <a:rPr lang="ru-RU" sz="4400" dirty="0" smtClean="0">
                <a:solidFill>
                  <a:srgbClr val="FFFF00"/>
                </a:solidFill>
                <a:latin typeface="Monotype Corsiva" pitchFamily="66" charset="0"/>
              </a:rPr>
              <a:t>домами</a:t>
            </a:r>
            <a:r>
              <a:rPr lang="ru-RU" sz="4400" dirty="0" smtClean="0">
                <a:solidFill>
                  <a:srgbClr val="FFFF00"/>
                </a:solidFill>
                <a:latin typeface="Monotype Corsiva" pitchFamily="66" charset="0"/>
              </a:rPr>
              <a:t>, красноречиво.</a:t>
            </a:r>
            <a:endParaRPr lang="ru-RU" sz="44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4214818"/>
            <a:ext cx="1981200" cy="23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E:\копии\шл.бумаги\звр\воспит. раб\Фоновые рисунки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85984" y="357166"/>
            <a:ext cx="52149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C000"/>
                </a:solidFill>
                <a:latin typeface="Monotype Corsiva" pitchFamily="66" charset="0"/>
              </a:rPr>
              <a:t>Орфограммы  </a:t>
            </a:r>
            <a:endParaRPr lang="ru-RU" sz="4400" b="1" dirty="0">
              <a:solidFill>
                <a:srgbClr val="FFC000"/>
              </a:solidFill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596" y="1571612"/>
            <a:ext cx="8286808" cy="415498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ru-RU" sz="6600" b="1" dirty="0" smtClean="0">
                <a:solidFill>
                  <a:schemeClr val="bg1"/>
                </a:solidFill>
                <a:latin typeface="Monotype Corsiva" pitchFamily="66" charset="0"/>
              </a:rPr>
              <a:t>В</a:t>
            </a:r>
            <a:r>
              <a:rPr lang="ru-RU" sz="6600" b="1" u="sng" dirty="0" smtClean="0">
                <a:solidFill>
                  <a:schemeClr val="bg1"/>
                </a:solidFill>
                <a:latin typeface="Monotype Corsiva" pitchFamily="66" charset="0"/>
              </a:rPr>
              <a:t>е</a:t>
            </a:r>
            <a:r>
              <a:rPr lang="ru-RU" sz="6600" b="1" dirty="0" smtClean="0">
                <a:solidFill>
                  <a:schemeClr val="bg1"/>
                </a:solidFill>
                <a:latin typeface="Monotype Corsiva" pitchFamily="66" charset="0"/>
              </a:rPr>
              <a:t>сел</a:t>
            </a:r>
            <a:r>
              <a:rPr lang="ru-RU" sz="6600" b="1" u="sng" dirty="0" smtClean="0">
                <a:solidFill>
                  <a:schemeClr val="bg1"/>
                </a:solidFill>
                <a:latin typeface="Monotype Corsiva" pitchFamily="66" charset="0"/>
              </a:rPr>
              <a:t>ог</a:t>
            </a:r>
            <a:r>
              <a:rPr lang="ru-RU" sz="6600" b="1" dirty="0" smtClean="0">
                <a:solidFill>
                  <a:schemeClr val="bg1"/>
                </a:solidFill>
                <a:latin typeface="Monotype Corsiva" pitchFamily="66" charset="0"/>
              </a:rPr>
              <a:t>о, ос</a:t>
            </a:r>
            <a:r>
              <a:rPr lang="ru-RU" sz="6600" b="1" u="sng" dirty="0" smtClean="0">
                <a:solidFill>
                  <a:schemeClr val="bg1"/>
                </a:solidFill>
                <a:latin typeface="Monotype Corsiva" pitchFamily="66" charset="0"/>
              </a:rPr>
              <a:t>е</a:t>
            </a:r>
            <a:r>
              <a:rPr lang="ru-RU" sz="6600" b="1" dirty="0" smtClean="0">
                <a:solidFill>
                  <a:schemeClr val="bg1"/>
                </a:solidFill>
                <a:latin typeface="Monotype Corsiva" pitchFamily="66" charset="0"/>
              </a:rPr>
              <a:t>нью, за</a:t>
            </a:r>
            <a:r>
              <a:rPr lang="ru-RU" sz="6600" b="1" u="sng" dirty="0" smtClean="0">
                <a:solidFill>
                  <a:schemeClr val="bg1"/>
                </a:solidFill>
                <a:latin typeface="Monotype Corsiva" pitchFamily="66" charset="0"/>
              </a:rPr>
              <a:t>в</a:t>
            </a:r>
            <a:r>
              <a:rPr lang="ru-RU" sz="6600" b="1" dirty="0" smtClean="0">
                <a:solidFill>
                  <a:schemeClr val="bg1"/>
                </a:solidFill>
                <a:latin typeface="Monotype Corsiva" pitchFamily="66" charset="0"/>
              </a:rPr>
              <a:t>тра, бегаю, в рощ</a:t>
            </a:r>
            <a:r>
              <a:rPr lang="ru-RU" sz="6600" b="1" u="sng" dirty="0" smtClean="0">
                <a:solidFill>
                  <a:schemeClr val="bg1"/>
                </a:solidFill>
                <a:latin typeface="Monotype Corsiva" pitchFamily="66" charset="0"/>
              </a:rPr>
              <a:t>е</a:t>
            </a:r>
            <a:r>
              <a:rPr lang="ru-RU" sz="6600" b="1" dirty="0" smtClean="0">
                <a:solidFill>
                  <a:schemeClr val="bg1"/>
                </a:solidFill>
                <a:latin typeface="Monotype Corsiva" pitchFamily="66" charset="0"/>
              </a:rPr>
              <a:t>, увл</a:t>
            </a:r>
            <a:r>
              <a:rPr lang="ru-RU" sz="6600" b="1" u="sng" dirty="0" smtClean="0">
                <a:solidFill>
                  <a:schemeClr val="bg1"/>
                </a:solidFill>
                <a:latin typeface="Monotype Corsiva" pitchFamily="66" charset="0"/>
              </a:rPr>
              <a:t>е</a:t>
            </a:r>
            <a:r>
              <a:rPr lang="ru-RU" sz="6600" b="1" dirty="0" smtClean="0">
                <a:solidFill>
                  <a:schemeClr val="bg1"/>
                </a:solidFill>
                <a:latin typeface="Monotype Corsiva" pitchFamily="66" charset="0"/>
              </a:rPr>
              <a:t>ка</a:t>
            </a:r>
            <a:r>
              <a:rPr lang="ru-RU" sz="6600" b="1" u="sng" dirty="0" smtClean="0">
                <a:solidFill>
                  <a:schemeClr val="bg1"/>
                </a:solidFill>
                <a:latin typeface="Monotype Corsiva" pitchFamily="66" charset="0"/>
              </a:rPr>
              <a:t>е</a:t>
            </a:r>
            <a:r>
              <a:rPr lang="ru-RU" sz="6600" b="1" dirty="0" smtClean="0">
                <a:solidFill>
                  <a:schemeClr val="bg1"/>
                </a:solidFill>
                <a:latin typeface="Monotype Corsiva" pitchFamily="66" charset="0"/>
              </a:rPr>
              <a:t>ш</a:t>
            </a:r>
            <a:r>
              <a:rPr lang="ru-RU" sz="6600" b="1" u="sng" dirty="0" smtClean="0">
                <a:solidFill>
                  <a:schemeClr val="bg1"/>
                </a:solidFill>
                <a:latin typeface="Monotype Corsiva" pitchFamily="66" charset="0"/>
              </a:rPr>
              <a:t>ь</a:t>
            </a:r>
            <a:r>
              <a:rPr lang="ru-RU" sz="6600" b="1" dirty="0" smtClean="0">
                <a:solidFill>
                  <a:schemeClr val="bg1"/>
                </a:solidFill>
                <a:latin typeface="Monotype Corsiva" pitchFamily="66" charset="0"/>
              </a:rPr>
              <a:t>, в зимн</a:t>
            </a:r>
            <a:r>
              <a:rPr lang="ru-RU" sz="6600" b="1" u="sng" dirty="0" smtClean="0">
                <a:solidFill>
                  <a:schemeClr val="bg1"/>
                </a:solidFill>
                <a:latin typeface="Monotype Corsiva" pitchFamily="66" charset="0"/>
              </a:rPr>
              <a:t>юю</a:t>
            </a:r>
            <a:r>
              <a:rPr lang="ru-RU" sz="6600" b="1" dirty="0" smtClean="0">
                <a:solidFill>
                  <a:schemeClr val="bg1"/>
                </a:solidFill>
                <a:latin typeface="Monotype Corsiva" pitchFamily="66" charset="0"/>
              </a:rPr>
              <a:t>, д</a:t>
            </a:r>
            <a:r>
              <a:rPr lang="ru-RU" sz="6600" b="1" u="sng" dirty="0" smtClean="0">
                <a:solidFill>
                  <a:schemeClr val="bg1"/>
                </a:solidFill>
                <a:latin typeface="Monotype Corsiva" pitchFamily="66" charset="0"/>
              </a:rPr>
              <a:t>о</a:t>
            </a:r>
            <a:r>
              <a:rPr lang="ru-RU" sz="6600" b="1" dirty="0" smtClean="0">
                <a:solidFill>
                  <a:schemeClr val="bg1"/>
                </a:solidFill>
                <a:latin typeface="Monotype Corsiva" pitchFamily="66" charset="0"/>
              </a:rPr>
              <a:t>мами, кр</a:t>
            </a:r>
            <a:r>
              <a:rPr lang="ru-RU" sz="6600" b="1" u="sng" dirty="0" smtClean="0">
                <a:solidFill>
                  <a:schemeClr val="bg1"/>
                </a:solidFill>
                <a:latin typeface="Monotype Corsiva" pitchFamily="66" charset="0"/>
              </a:rPr>
              <a:t>а</a:t>
            </a:r>
            <a:r>
              <a:rPr lang="ru-RU" sz="6600" b="1" dirty="0" smtClean="0">
                <a:solidFill>
                  <a:schemeClr val="bg1"/>
                </a:solidFill>
                <a:latin typeface="Monotype Corsiva" pitchFamily="66" charset="0"/>
              </a:rPr>
              <a:t>сн</a:t>
            </a:r>
            <a:r>
              <a:rPr lang="ru-RU" sz="6600" b="1" u="sng" dirty="0" smtClean="0">
                <a:solidFill>
                  <a:schemeClr val="bg1"/>
                </a:solidFill>
                <a:latin typeface="Monotype Corsiva" pitchFamily="66" charset="0"/>
              </a:rPr>
              <a:t>о</a:t>
            </a:r>
            <a:r>
              <a:rPr lang="ru-RU" sz="6600" b="1" dirty="0" smtClean="0">
                <a:solidFill>
                  <a:schemeClr val="bg1"/>
                </a:solidFill>
                <a:latin typeface="Monotype Corsiva" pitchFamily="66" charset="0"/>
              </a:rPr>
              <a:t>р</a:t>
            </a:r>
            <a:r>
              <a:rPr lang="ru-RU" sz="6600" b="1" u="sng" dirty="0" smtClean="0">
                <a:solidFill>
                  <a:schemeClr val="bg1"/>
                </a:solidFill>
                <a:latin typeface="Monotype Corsiva" pitchFamily="66" charset="0"/>
              </a:rPr>
              <a:t>е</a:t>
            </a:r>
            <a:r>
              <a:rPr lang="ru-RU" sz="6600" b="1" dirty="0" smtClean="0">
                <a:solidFill>
                  <a:schemeClr val="bg1"/>
                </a:solidFill>
                <a:latin typeface="Monotype Corsiva" pitchFamily="66" charset="0"/>
              </a:rPr>
              <a:t>чиво.</a:t>
            </a:r>
            <a:endParaRPr lang="ru-RU" sz="66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E:\копии\шл.бумаги\звр\воспит. раб\Фоновые рисунки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285984" y="357166"/>
            <a:ext cx="52149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C000"/>
                </a:solidFill>
                <a:latin typeface="Monotype Corsiva" pitchFamily="66" charset="0"/>
              </a:rPr>
              <a:t>Домашнее задание</a:t>
            </a:r>
            <a:endParaRPr lang="ru-RU" sz="4400" b="1" dirty="0">
              <a:solidFill>
                <a:srgbClr val="FFC000"/>
              </a:solidFill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1643050"/>
            <a:ext cx="8429684" cy="498598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6600" b="1" dirty="0" smtClean="0">
                <a:solidFill>
                  <a:schemeClr val="bg1"/>
                </a:solidFill>
                <a:latin typeface="Monotype Corsiva" pitchFamily="66" charset="0"/>
              </a:rPr>
              <a:t>Упр. 412</a:t>
            </a:r>
          </a:p>
          <a:p>
            <a:pPr>
              <a:buFont typeface="Wingdings" pitchFamily="2" charset="2"/>
              <a:buChar char="Ø"/>
            </a:pPr>
            <a:r>
              <a:rPr lang="ru-RU" sz="6600" b="1" dirty="0" smtClean="0">
                <a:solidFill>
                  <a:schemeClr val="bg1"/>
                </a:solidFill>
                <a:latin typeface="Monotype Corsiva" pitchFamily="66" charset="0"/>
              </a:rPr>
              <a:t>Найти значение слова </a:t>
            </a:r>
            <a:r>
              <a:rPr lang="ru-RU" sz="6600" b="1" dirty="0" smtClean="0">
                <a:solidFill>
                  <a:srgbClr val="FF0000"/>
                </a:solidFill>
                <a:latin typeface="Monotype Corsiva" pitchFamily="66" charset="0"/>
              </a:rPr>
              <a:t>победа </a:t>
            </a:r>
          </a:p>
          <a:p>
            <a:r>
              <a:rPr lang="ru-RU" sz="6000" dirty="0" smtClean="0">
                <a:solidFill>
                  <a:schemeClr val="bg1"/>
                </a:solidFill>
                <a:latin typeface="Monotype Corsiva" pitchFamily="66" charset="0"/>
              </a:rPr>
              <a:t>( современное и историческое)</a:t>
            </a:r>
            <a:endParaRPr lang="ru-RU" sz="60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pic>
        <p:nvPicPr>
          <p:cNvPr id="3075" name="Picture 3" descr="E:\копии\шл.бумаги\звр\Kartinki_na_shkolnuju_temu\school\school\C41-33 копи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3377796"/>
            <a:ext cx="2428892" cy="3480204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E:\копии\шл.бумаги\звр\воспит. раб\Фоновые рисунки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728" y="357166"/>
            <a:ext cx="58579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Восьмое февраля.</a:t>
            </a:r>
          </a:p>
          <a:p>
            <a:pPr algn="ctr"/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Классная работа.</a:t>
            </a:r>
            <a:endParaRPr lang="ru-RU" sz="3200" dirty="0">
              <a:solidFill>
                <a:schemeClr val="bg1">
                  <a:lumMod val="9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1062" y="2438392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85786" y="1500174"/>
            <a:ext cx="92869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b="1" dirty="0" smtClean="0">
              <a:solidFill>
                <a:schemeClr val="bg1">
                  <a:lumMod val="95000"/>
                </a:schemeClr>
              </a:solidFill>
              <a:latin typeface="Monotype Corsiva" pitchFamily="66" charset="0"/>
            </a:endParaRPr>
          </a:p>
          <a:p>
            <a:r>
              <a:rPr lang="ru-RU" sz="3200" b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По</a:t>
            </a:r>
          </a:p>
          <a:p>
            <a:r>
              <a:rPr lang="ru-RU" sz="3200" b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За</a:t>
            </a:r>
          </a:p>
          <a:p>
            <a:r>
              <a:rPr lang="ru-RU" sz="3200" b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От</a:t>
            </a:r>
          </a:p>
          <a:p>
            <a:r>
              <a:rPr lang="ru-RU" sz="3200" b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До</a:t>
            </a:r>
          </a:p>
          <a:p>
            <a:r>
              <a:rPr lang="ru-RU" sz="3200" b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Рас</a:t>
            </a:r>
          </a:p>
          <a:p>
            <a:r>
              <a:rPr lang="ru-RU" sz="3200" b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Без</a:t>
            </a:r>
          </a:p>
          <a:p>
            <a:r>
              <a:rPr lang="ru-RU" sz="3200" b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Под</a:t>
            </a:r>
          </a:p>
          <a:p>
            <a:r>
              <a:rPr lang="ru-RU" sz="3200" b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Во</a:t>
            </a:r>
          </a:p>
          <a:p>
            <a:endParaRPr lang="ru-RU" sz="3200" b="1" dirty="0">
              <a:solidFill>
                <a:schemeClr val="bg1">
                  <a:lumMod val="9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2000240"/>
            <a:ext cx="121444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>
                <a:solidFill>
                  <a:srgbClr val="FFFF00"/>
                </a:solidFill>
                <a:latin typeface="Monotype Corsiva" pitchFamily="66" charset="0"/>
              </a:rPr>
              <a:t>енн</a:t>
            </a:r>
            <a:endParaRPr lang="ru-RU" sz="3200" b="1" dirty="0" smtClean="0">
              <a:solidFill>
                <a:srgbClr val="FFFF00"/>
              </a:solidFill>
              <a:latin typeface="Monotype Corsiva" pitchFamily="66" charset="0"/>
            </a:endParaRPr>
          </a:p>
          <a:p>
            <a:r>
              <a:rPr lang="ru-RU" sz="3200" b="1" dirty="0" err="1" smtClean="0">
                <a:solidFill>
                  <a:srgbClr val="FFFF00"/>
                </a:solidFill>
                <a:latin typeface="Monotype Corsiva" pitchFamily="66" charset="0"/>
              </a:rPr>
              <a:t>ик</a:t>
            </a:r>
            <a:endParaRPr lang="ru-RU" sz="3200" b="1" dirty="0" smtClean="0">
              <a:solidFill>
                <a:srgbClr val="FFFF00"/>
              </a:solidFill>
              <a:latin typeface="Monotype Corsiva" pitchFamily="66" charset="0"/>
            </a:endParaRPr>
          </a:p>
          <a:p>
            <a:r>
              <a:rPr lang="ru-RU" sz="3200" b="1" dirty="0" smtClean="0">
                <a:solidFill>
                  <a:srgbClr val="FFFF00"/>
                </a:solidFill>
                <a:latin typeface="Monotype Corsiva" pitchFamily="66" charset="0"/>
              </a:rPr>
              <a:t>чик</a:t>
            </a:r>
          </a:p>
          <a:p>
            <a:r>
              <a:rPr lang="ru-RU" sz="3200" b="1" dirty="0" err="1" smtClean="0">
                <a:solidFill>
                  <a:srgbClr val="FFFF00"/>
                </a:solidFill>
                <a:latin typeface="Monotype Corsiva" pitchFamily="66" charset="0"/>
              </a:rPr>
              <a:t>тель</a:t>
            </a:r>
            <a:endParaRPr lang="ru-RU" sz="3200" b="1" dirty="0" smtClean="0">
              <a:solidFill>
                <a:srgbClr val="FFFF00"/>
              </a:solidFill>
              <a:latin typeface="Monotype Corsiva" pitchFamily="66" charset="0"/>
            </a:endParaRPr>
          </a:p>
          <a:p>
            <a:r>
              <a:rPr lang="ru-RU" sz="3200" b="1" dirty="0" err="1" smtClean="0">
                <a:solidFill>
                  <a:srgbClr val="FFFF00"/>
                </a:solidFill>
                <a:latin typeface="Monotype Corsiva" pitchFamily="66" charset="0"/>
              </a:rPr>
              <a:t>еньк</a:t>
            </a:r>
            <a:endParaRPr lang="ru-RU" sz="3200" b="1" dirty="0" smtClean="0">
              <a:solidFill>
                <a:srgbClr val="FFFF00"/>
              </a:solidFill>
              <a:latin typeface="Monotype Corsiva" pitchFamily="66" charset="0"/>
            </a:endParaRPr>
          </a:p>
          <a:p>
            <a:r>
              <a:rPr lang="ru-RU" sz="3200" b="1" dirty="0" err="1" smtClean="0">
                <a:solidFill>
                  <a:srgbClr val="FFFF00"/>
                </a:solidFill>
                <a:latin typeface="Monotype Corsiva" pitchFamily="66" charset="0"/>
              </a:rPr>
              <a:t>ок</a:t>
            </a:r>
            <a:endParaRPr lang="ru-RU" sz="3200" b="1" dirty="0" smtClean="0">
              <a:solidFill>
                <a:srgbClr val="FFFF00"/>
              </a:solidFill>
              <a:latin typeface="Monotype Corsiva" pitchFamily="66" charset="0"/>
            </a:endParaRPr>
          </a:p>
          <a:p>
            <a:r>
              <a:rPr lang="ru-RU" sz="3200" b="1" dirty="0" smtClean="0">
                <a:solidFill>
                  <a:srgbClr val="FFFF00"/>
                </a:solidFill>
                <a:latin typeface="Monotype Corsiva" pitchFamily="66" charset="0"/>
              </a:rPr>
              <a:t>лив</a:t>
            </a:r>
          </a:p>
          <a:p>
            <a:r>
              <a:rPr lang="ru-RU" sz="3200" b="1" dirty="0" smtClean="0">
                <a:solidFill>
                  <a:srgbClr val="FFFF00"/>
                </a:solidFill>
                <a:latin typeface="Monotype Corsiva" pitchFamily="66" charset="0"/>
              </a:rPr>
              <a:t>л</a:t>
            </a:r>
            <a:endParaRPr lang="ru-RU" sz="32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43174" y="2071678"/>
            <a:ext cx="12144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Monotype Corsiva" pitchFamily="66" charset="0"/>
              </a:rPr>
              <a:t>Люб</a:t>
            </a:r>
          </a:p>
          <a:p>
            <a:r>
              <a:rPr lang="ru-RU" sz="3200" b="1" dirty="0" smtClean="0">
                <a:solidFill>
                  <a:srgbClr val="FF0000"/>
                </a:solidFill>
                <a:latin typeface="Monotype Corsiva" pitchFamily="66" charset="0"/>
              </a:rPr>
              <a:t>Мир</a:t>
            </a:r>
          </a:p>
          <a:p>
            <a:r>
              <a:rPr lang="ru-RU" sz="3200" b="1" dirty="0" err="1" smtClean="0">
                <a:solidFill>
                  <a:srgbClr val="FF0000"/>
                </a:solidFill>
                <a:latin typeface="Monotype Corsiva" pitchFamily="66" charset="0"/>
              </a:rPr>
              <a:t>Каз</a:t>
            </a:r>
            <a:endParaRPr lang="ru-RU" sz="3200" b="1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r>
              <a:rPr lang="ru-RU" sz="3200" b="1" dirty="0" smtClean="0">
                <a:solidFill>
                  <a:srgbClr val="FF0000"/>
                </a:solidFill>
                <a:latin typeface="Monotype Corsiva" pitchFamily="66" charset="0"/>
              </a:rPr>
              <a:t>Вод</a:t>
            </a:r>
          </a:p>
          <a:p>
            <a:r>
              <a:rPr lang="ru-RU" sz="3200" b="1" dirty="0" smtClean="0">
                <a:solidFill>
                  <a:srgbClr val="FF0000"/>
                </a:solidFill>
                <a:latin typeface="Monotype Corsiva" pitchFamily="66" charset="0"/>
              </a:rPr>
              <a:t>Кат</a:t>
            </a:r>
          </a:p>
          <a:p>
            <a:r>
              <a:rPr lang="ru-RU" sz="3200" b="1" dirty="0" err="1" smtClean="0">
                <a:solidFill>
                  <a:srgbClr val="FF0000"/>
                </a:solidFill>
                <a:latin typeface="Monotype Corsiva" pitchFamily="66" charset="0"/>
              </a:rPr>
              <a:t>Сво</a:t>
            </a:r>
            <a:endParaRPr lang="ru-RU" sz="3200" b="1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r>
              <a:rPr lang="ru-RU" sz="3200" b="1" dirty="0" smtClean="0">
                <a:solidFill>
                  <a:srgbClr val="FF0000"/>
                </a:solidFill>
                <a:latin typeface="Monotype Corsiva" pitchFamily="66" charset="0"/>
              </a:rPr>
              <a:t>Правд</a:t>
            </a:r>
          </a:p>
          <a:p>
            <a:r>
              <a:rPr lang="ru-RU" sz="3200" b="1" dirty="0" err="1" smtClean="0">
                <a:solidFill>
                  <a:srgbClr val="FF0000"/>
                </a:solidFill>
                <a:latin typeface="Monotype Corsiva" pitchFamily="66" charset="0"/>
              </a:rPr>
              <a:t>Уш</a:t>
            </a:r>
            <a:endParaRPr lang="ru-RU" sz="3200" b="1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endParaRPr lang="ru-RU" sz="32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00826" y="2000240"/>
            <a:ext cx="128588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Monotype Corsiva" pitchFamily="66" charset="0"/>
              </a:rPr>
              <a:t>и</a:t>
            </a:r>
          </a:p>
          <a:p>
            <a:r>
              <a:rPr lang="ru-RU" sz="3200" b="1" dirty="0" err="1" smtClean="0">
                <a:solidFill>
                  <a:srgbClr val="00B050"/>
                </a:solidFill>
                <a:latin typeface="Monotype Corsiva" pitchFamily="66" charset="0"/>
              </a:rPr>
              <a:t>ую</a:t>
            </a:r>
            <a:endParaRPr lang="ru-RU" sz="3200" b="1" dirty="0" smtClean="0">
              <a:solidFill>
                <a:srgbClr val="00B050"/>
              </a:solidFill>
              <a:latin typeface="Monotype Corsiva" pitchFamily="66" charset="0"/>
            </a:endParaRPr>
          </a:p>
          <a:p>
            <a:r>
              <a:rPr lang="ru-RU" sz="3200" b="1" dirty="0" smtClean="0">
                <a:solidFill>
                  <a:srgbClr val="00B050"/>
                </a:solidFill>
                <a:latin typeface="Monotype Corsiva" pitchFamily="66" charset="0"/>
              </a:rPr>
              <a:t>а</a:t>
            </a:r>
          </a:p>
          <a:p>
            <a:r>
              <a:rPr lang="ru-RU" sz="3200" b="1" dirty="0" smtClean="0">
                <a:solidFill>
                  <a:srgbClr val="00B050"/>
                </a:solidFill>
                <a:latin typeface="Monotype Corsiva" pitchFamily="66" charset="0"/>
              </a:rPr>
              <a:t>ой</a:t>
            </a:r>
          </a:p>
          <a:p>
            <a:r>
              <a:rPr lang="ru-RU" sz="3200" b="1" dirty="0" err="1" smtClean="0">
                <a:solidFill>
                  <a:srgbClr val="00B050"/>
                </a:solidFill>
                <a:latin typeface="Monotype Corsiva" pitchFamily="66" charset="0"/>
              </a:rPr>
              <a:t>ами</a:t>
            </a:r>
            <a:endParaRPr lang="ru-RU" sz="3200" b="1" dirty="0" smtClean="0">
              <a:solidFill>
                <a:srgbClr val="00B050"/>
              </a:solidFill>
              <a:latin typeface="Monotype Corsiva" pitchFamily="66" charset="0"/>
            </a:endParaRPr>
          </a:p>
          <a:p>
            <a:r>
              <a:rPr lang="ru-RU" sz="3200" b="1" dirty="0" smtClean="0">
                <a:solidFill>
                  <a:srgbClr val="00B050"/>
                </a:solidFill>
                <a:latin typeface="Monotype Corsiva" pitchFamily="66" charset="0"/>
              </a:rPr>
              <a:t>е</a:t>
            </a:r>
          </a:p>
          <a:p>
            <a:r>
              <a:rPr lang="ru-RU" sz="3200" b="1" dirty="0" smtClean="0">
                <a:solidFill>
                  <a:srgbClr val="00B050"/>
                </a:solidFill>
                <a:latin typeface="Monotype Corsiva" pitchFamily="66" charset="0"/>
              </a:rPr>
              <a:t>ими</a:t>
            </a:r>
          </a:p>
          <a:p>
            <a:r>
              <a:rPr lang="ru-RU" sz="3200" b="1" dirty="0" smtClean="0">
                <a:solidFill>
                  <a:srgbClr val="00B050"/>
                </a:solidFill>
                <a:latin typeface="Monotype Corsiva" pitchFamily="66" charset="0"/>
              </a:rPr>
              <a:t>ешь</a:t>
            </a:r>
            <a:endParaRPr lang="ru-RU" sz="3200" b="1" dirty="0">
              <a:solidFill>
                <a:srgbClr val="00B050"/>
              </a:solidFill>
              <a:latin typeface="Monotype Corsiva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28794" y="1285860"/>
            <a:ext cx="4857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Морфемика.</a:t>
            </a:r>
            <a:endParaRPr lang="ru-RU" sz="3200" dirty="0">
              <a:solidFill>
                <a:schemeClr val="bg1">
                  <a:lumMod val="9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4" name="Половина рамки 13"/>
          <p:cNvSpPr/>
          <p:nvPr/>
        </p:nvSpPr>
        <p:spPr>
          <a:xfrm rot="10800000" flipV="1">
            <a:off x="642910" y="6143644"/>
            <a:ext cx="1000132" cy="285752"/>
          </a:xfrm>
          <a:prstGeom prst="halfFrame">
            <a:avLst>
              <a:gd name="adj1" fmla="val 25600"/>
              <a:gd name="adj2" fmla="val 30133"/>
            </a:avLst>
          </a:prstGeom>
          <a:solidFill>
            <a:schemeClr val="bg2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Месяц 16"/>
          <p:cNvSpPr/>
          <p:nvPr/>
        </p:nvSpPr>
        <p:spPr>
          <a:xfrm rot="5400000">
            <a:off x="2911066" y="5732876"/>
            <a:ext cx="357190" cy="1035851"/>
          </a:xfrm>
          <a:prstGeom prst="moon">
            <a:avLst>
              <a:gd name="adj" fmla="val 19280"/>
            </a:avLst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Фигура, имеющая форму буквы L 17"/>
          <p:cNvSpPr/>
          <p:nvPr/>
        </p:nvSpPr>
        <p:spPr>
          <a:xfrm rot="7966247">
            <a:off x="4507271" y="6086967"/>
            <a:ext cx="751247" cy="735985"/>
          </a:xfrm>
          <a:prstGeom prst="corner">
            <a:avLst>
              <a:gd name="adj1" fmla="val 8532"/>
              <a:gd name="adj2" fmla="val 10060"/>
            </a:avLst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6500826" y="6072206"/>
            <a:ext cx="857256" cy="428628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4" grpId="0" animBg="1"/>
      <p:bldP spid="17" grpId="0" animBg="1"/>
      <p:bldP spid="18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E:\копии\шл.бумаги\звр\воспит. раб\Фоновые рисунки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1472" y="714356"/>
            <a:ext cx="807249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u="sng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Морфемика</a:t>
            </a:r>
            <a:r>
              <a:rPr lang="ru-RU" sz="4800" b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 – </a:t>
            </a:r>
            <a:r>
              <a:rPr lang="ru-RU" sz="4800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это раздел русского языка, который изучает части слова (морфемы)</a:t>
            </a:r>
            <a:endParaRPr lang="ru-RU" sz="4800" dirty="0">
              <a:solidFill>
                <a:schemeClr val="bg1">
                  <a:lumMod val="9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8662" y="3429000"/>
            <a:ext cx="74295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                                    </a:t>
            </a: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</a:rPr>
              <a:t>2</a:t>
            </a:r>
          </a:p>
          <a:p>
            <a:r>
              <a:rPr lang="ru-RU" sz="5400" b="1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Морфемный разбор </a:t>
            </a:r>
          </a:p>
          <a:p>
            <a:r>
              <a:rPr lang="ru-RU" sz="5400" dirty="0" smtClean="0">
                <a:solidFill>
                  <a:schemeClr val="bg1">
                    <a:lumMod val="95000"/>
                  </a:schemeClr>
                </a:solidFill>
                <a:latin typeface="Monotype Corsiva" pitchFamily="66" charset="0"/>
              </a:rPr>
              <a:t>–  разбор слова по составу</a:t>
            </a:r>
            <a:endParaRPr lang="ru-RU" sz="5400" dirty="0">
              <a:solidFill>
                <a:schemeClr val="bg1">
                  <a:lumMod val="9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E:\копии\шл.бумаги\звр\воспит. раб\Фоновые рисунки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42976" y="357166"/>
            <a:ext cx="7572428" cy="755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  <a:latin typeface="Monotype Corsiva" pitchFamily="66" charset="0"/>
              </a:rPr>
              <a:t>Нужно знать</a:t>
            </a:r>
          </a:p>
          <a:p>
            <a:pPr>
              <a:buFont typeface="Wingdings" pitchFamily="2" charset="2"/>
              <a:buChar char="Ø"/>
            </a:pPr>
            <a:r>
              <a:rPr lang="ru-RU" sz="3200" b="1" dirty="0" smtClean="0">
                <a:solidFill>
                  <a:schemeClr val="bg1"/>
                </a:solidFill>
                <a:latin typeface="Monotype Corsiva" pitchFamily="66" charset="0"/>
              </a:rPr>
              <a:t>Определения частей </a:t>
            </a:r>
            <a:r>
              <a:rPr lang="en-US" sz="3200" b="1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  <a:latin typeface="Monotype Corsiva" pitchFamily="66" charset="0"/>
              </a:rPr>
              <a:t>слова</a:t>
            </a:r>
            <a:endParaRPr lang="ru-RU" sz="3200" b="1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200" b="1" dirty="0" smtClean="0">
                <a:solidFill>
                  <a:schemeClr val="bg1"/>
                </a:solidFill>
                <a:latin typeface="Monotype Corsiva" pitchFamily="66" charset="0"/>
              </a:rPr>
              <a:t>Орфограммы в частях  слова</a:t>
            </a:r>
          </a:p>
          <a:p>
            <a:endParaRPr lang="ru-RU" sz="1600" b="1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Нужно научиться</a:t>
            </a:r>
          </a:p>
          <a:p>
            <a:pPr>
              <a:buFont typeface="Wingdings" pitchFamily="2" charset="2"/>
              <a:buChar char="Ø"/>
            </a:pPr>
            <a:r>
              <a:rPr lang="ru-RU" sz="3200" b="1" dirty="0" smtClean="0">
                <a:solidFill>
                  <a:schemeClr val="bg1"/>
                </a:solidFill>
                <a:latin typeface="Monotype Corsiva" pitchFamily="66" charset="0"/>
              </a:rPr>
              <a:t>Производить  морфемный разбор</a:t>
            </a:r>
          </a:p>
          <a:p>
            <a:pPr>
              <a:buFont typeface="Wingdings" pitchFamily="2" charset="2"/>
              <a:buChar char="Ø"/>
            </a:pPr>
            <a:r>
              <a:rPr lang="ru-RU" sz="3200" b="1" dirty="0" smtClean="0">
                <a:solidFill>
                  <a:schemeClr val="bg1"/>
                </a:solidFill>
                <a:latin typeface="Monotype Corsiva" pitchFamily="66" charset="0"/>
              </a:rPr>
              <a:t>Находить однокоренные слова</a:t>
            </a:r>
          </a:p>
          <a:p>
            <a:pPr>
              <a:buFont typeface="Wingdings" pitchFamily="2" charset="2"/>
              <a:buChar char="Ø"/>
            </a:pPr>
            <a:r>
              <a:rPr lang="ru-RU" sz="3200" b="1" dirty="0" smtClean="0">
                <a:solidFill>
                  <a:schemeClr val="bg1"/>
                </a:solidFill>
                <a:latin typeface="Monotype Corsiva" pitchFamily="66" charset="0"/>
              </a:rPr>
              <a:t>Находить  орфограммы в слове</a:t>
            </a:r>
          </a:p>
          <a:p>
            <a:endParaRPr lang="ru-RU" sz="1600" b="1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Нужно применять</a:t>
            </a:r>
          </a:p>
          <a:p>
            <a:pPr>
              <a:buFont typeface="Wingdings" pitchFamily="2" charset="2"/>
              <a:buChar char="Ø"/>
            </a:pPr>
            <a:r>
              <a:rPr lang="ru-RU" sz="3200" b="1" dirty="0" smtClean="0">
                <a:solidFill>
                  <a:schemeClr val="bg1"/>
                </a:solidFill>
                <a:latin typeface="Monotype Corsiva" pitchFamily="66" charset="0"/>
              </a:rPr>
              <a:t>При письме</a:t>
            </a:r>
          </a:p>
          <a:p>
            <a:pPr>
              <a:buFont typeface="Wingdings" pitchFamily="2" charset="2"/>
              <a:buChar char="Ø"/>
            </a:pPr>
            <a:r>
              <a:rPr lang="ru-RU" sz="3200" b="1" dirty="0" smtClean="0">
                <a:solidFill>
                  <a:schemeClr val="bg1"/>
                </a:solidFill>
                <a:latin typeface="Monotype Corsiva" pitchFamily="66" charset="0"/>
              </a:rPr>
              <a:t>При выполнении грамматических заданий</a:t>
            </a:r>
          </a:p>
          <a:p>
            <a:pPr>
              <a:buFont typeface="Wingdings" pitchFamily="2" charset="2"/>
              <a:buChar char="Ø"/>
            </a:pPr>
            <a:endParaRPr lang="ru-RU" sz="3200" b="1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endParaRPr lang="ru-RU" sz="3200" b="1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endParaRPr lang="ru-RU" sz="32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E:\копии\шл.бумаги\звр\воспит. раб\Фоновые рисунки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5984" y="357166"/>
            <a:ext cx="52149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Monotype Corsiva" pitchFamily="66" charset="0"/>
              </a:rPr>
              <a:t>Приставка </a:t>
            </a:r>
            <a:endParaRPr lang="ru-RU" sz="44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2976" y="1928802"/>
            <a:ext cx="7000924" cy="304698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Подберезовик		Подставка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Отводить			Подучить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Подержать 		Предводитель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Подушка			Подводник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Предобрый			Отвердеть </a:t>
            </a:r>
          </a:p>
          <a:p>
            <a:endParaRPr lang="ru-RU" sz="32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4214818"/>
            <a:ext cx="1981200" cy="23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E:\копии\шл.бумаги\звр\воспит. раб\Фоновые рисунки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285984" y="357166"/>
            <a:ext cx="52149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Monotype Corsiva" pitchFamily="66" charset="0"/>
              </a:rPr>
              <a:t>Приставка </a:t>
            </a:r>
            <a:endParaRPr lang="ru-RU" sz="44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85786" y="1348801"/>
            <a:ext cx="7000924" cy="304698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Под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березовик		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Под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ставка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От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водить			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Под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учить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По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держать 		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Пред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водитель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Под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ушка			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Под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водник</a:t>
            </a:r>
          </a:p>
          <a:p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Пре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добрый			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О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твердеть </a:t>
            </a:r>
          </a:p>
          <a:p>
            <a:endParaRPr lang="ru-RU" sz="32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4786322"/>
            <a:ext cx="778674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  <a:latin typeface="Monotype Corsiva" pitchFamily="66" charset="0"/>
              </a:rPr>
              <a:t>Какие орфограммы вы видите в приставках?</a:t>
            </a:r>
            <a:endParaRPr lang="ru-RU" sz="4400" dirty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E:\копии\шл.бумаги\звр\воспит. раб\Фоновые рисунки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1" name="Picture 3" descr="E:\копии\шл.бумаги\звр\воспит. раб\Фоновые рисунки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142976" y="1928802"/>
            <a:ext cx="7000924" cy="304698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Подберезовик		Подставка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Отводить			Подучить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Подержать 		Предводитель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Подушка			Подводник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Предобрый			Отвердеть </a:t>
            </a:r>
          </a:p>
          <a:p>
            <a:endParaRPr lang="ru-RU" sz="32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5984" y="357166"/>
            <a:ext cx="52149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Monotype Corsiva" pitchFamily="66" charset="0"/>
              </a:rPr>
              <a:t>Корень </a:t>
            </a:r>
            <a:endParaRPr lang="ru-RU" sz="44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E:\копии\шл.бумаги\звр\воспит. раб\Фоновые рисунки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1" name="Picture 3" descr="E:\копии\шл.бумаги\звр\воспит. раб\Фоновые рисунки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71538" y="2071678"/>
            <a:ext cx="7000924" cy="304698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Под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берез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овик		Под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став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ка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От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вод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ить			Под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уч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ить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По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держ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ать 		Пред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вод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итель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Под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уш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ка			Под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вод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ник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Пре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добр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ый			О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тверд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еть </a:t>
            </a:r>
          </a:p>
          <a:p>
            <a:endParaRPr lang="ru-RU" sz="32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5984" y="357166"/>
            <a:ext cx="52149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Monotype Corsiva" pitchFamily="66" charset="0"/>
              </a:rPr>
              <a:t>Корень </a:t>
            </a:r>
            <a:endParaRPr lang="ru-RU" sz="44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E:\копии\шл.бумаги\звр\воспит. раб\Фоновые рисунки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1" name="Picture 3" descr="E:\копии\шл.бумаги\звр\воспит. раб\Фоновые рисунки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85786" y="1857364"/>
            <a:ext cx="7000924" cy="304698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Подберезовик		Подставка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От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вод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ить			Подучить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Подержать 		Пред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вод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итель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Подушка			Под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вод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ник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Предобрый			Отвердеть </a:t>
            </a:r>
          </a:p>
          <a:p>
            <a:endParaRPr lang="ru-RU" sz="32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5984" y="357166"/>
            <a:ext cx="52149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Monotype Corsiva" pitchFamily="66" charset="0"/>
              </a:rPr>
              <a:t>Корень </a:t>
            </a:r>
            <a:endParaRPr lang="ru-RU" sz="44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43042" y="4500570"/>
            <a:ext cx="58579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  <a:latin typeface="Monotype Corsiva" pitchFamily="66" charset="0"/>
              </a:rPr>
              <a:t>Какие слова называются однокоренными?</a:t>
            </a:r>
            <a:endParaRPr lang="ru-RU" sz="4400" dirty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203</Words>
  <PresentationFormat>Экран (4:3)</PresentationFormat>
  <Paragraphs>108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Zver</cp:lastModifiedBy>
  <cp:revision>12</cp:revision>
  <dcterms:modified xsi:type="dcterms:W3CDTF">2010-02-06T20:14:19Z</dcterms:modified>
</cp:coreProperties>
</file>