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6" r:id="rId7"/>
    <p:sldId id="268" r:id="rId8"/>
    <p:sldId id="269" r:id="rId9"/>
    <p:sldId id="261" r:id="rId10"/>
    <p:sldId id="270" r:id="rId11"/>
    <p:sldId id="271" r:id="rId12"/>
    <p:sldId id="262" r:id="rId13"/>
    <p:sldId id="263" r:id="rId14"/>
    <p:sldId id="272" r:id="rId15"/>
    <p:sldId id="264" r:id="rId16"/>
    <p:sldId id="265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DA7A3F-E90E-4650-AAE8-111AC7404DF9}" type="datetimeFigureOut">
              <a:rPr lang="ru-RU" smtClean="0"/>
              <a:pPr/>
              <a:t>15.06.2009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1C1E3C-AD2D-4EF9-8930-9758B2DED67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4EBAC4-E4B4-445C-BB2E-05543C95D3B1}" type="datetimeFigureOut">
              <a:rPr lang="ru-RU" smtClean="0"/>
              <a:pPr/>
              <a:t>15.06.2009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D5AEC6-7C4A-45F3-8FFA-843D81FC59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slow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4EBAC4-E4B4-445C-BB2E-05543C95D3B1}" type="datetimeFigureOut">
              <a:rPr lang="ru-RU" smtClean="0"/>
              <a:pPr/>
              <a:t>15.06.2009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D5AEC6-7C4A-45F3-8FFA-843D81FC59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4EBAC4-E4B4-445C-BB2E-05543C95D3B1}" type="datetimeFigureOut">
              <a:rPr lang="ru-RU" smtClean="0"/>
              <a:pPr/>
              <a:t>15.06.2009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D5AEC6-7C4A-45F3-8FFA-843D81FC59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4EBAC4-E4B4-445C-BB2E-05543C95D3B1}" type="datetimeFigureOut">
              <a:rPr lang="ru-RU" smtClean="0"/>
              <a:pPr/>
              <a:t>15.06.2009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D5AEC6-7C4A-45F3-8FFA-843D81FC59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4EBAC4-E4B4-445C-BB2E-05543C95D3B1}" type="datetimeFigureOut">
              <a:rPr lang="ru-RU" smtClean="0"/>
              <a:pPr/>
              <a:t>15.06.2009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D5AEC6-7C4A-45F3-8FFA-843D81FC59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slow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4EBAC4-E4B4-445C-BB2E-05543C95D3B1}" type="datetimeFigureOut">
              <a:rPr lang="ru-RU" smtClean="0"/>
              <a:pPr/>
              <a:t>15.06.2009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D5AEC6-7C4A-45F3-8FFA-843D81FC59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4EBAC4-E4B4-445C-BB2E-05543C95D3B1}" type="datetimeFigureOut">
              <a:rPr lang="ru-RU" smtClean="0"/>
              <a:pPr/>
              <a:t>15.06.2009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D5AEC6-7C4A-45F3-8FFA-843D81FC59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slow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4EBAC4-E4B4-445C-BB2E-05543C95D3B1}" type="datetimeFigureOut">
              <a:rPr lang="ru-RU" smtClean="0"/>
              <a:pPr/>
              <a:t>15.06.2009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D5AEC6-7C4A-45F3-8FFA-843D81FC59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4EBAC4-E4B4-445C-BB2E-05543C95D3B1}" type="datetimeFigureOut">
              <a:rPr lang="ru-RU" smtClean="0"/>
              <a:pPr/>
              <a:t>15.06.2009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D5AEC6-7C4A-45F3-8FFA-843D81FC59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4EBAC4-E4B4-445C-BB2E-05543C95D3B1}" type="datetimeFigureOut">
              <a:rPr lang="ru-RU" smtClean="0"/>
              <a:pPr/>
              <a:t>15.06.2009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D5AEC6-7C4A-45F3-8FFA-843D81FC59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884EBAC4-E4B4-445C-BB2E-05543C95D3B1}" type="datetimeFigureOut">
              <a:rPr lang="ru-RU" smtClean="0"/>
              <a:pPr/>
              <a:t>15.06.2009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34D5AEC6-7C4A-45F3-8FFA-843D81FC59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884EBAC4-E4B4-445C-BB2E-05543C95D3B1}" type="datetimeFigureOut">
              <a:rPr lang="ru-RU" smtClean="0"/>
              <a:pPr/>
              <a:t>15.06.2009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34D5AEC6-7C4A-45F3-8FFA-843D81FC593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newsflash/>
  </p:transition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История геометрии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Выполнил ученик 9 класса</a:t>
            </a:r>
          </a:p>
          <a:p>
            <a:r>
              <a:rPr lang="ru-RU" dirty="0" smtClean="0"/>
              <a:t> </a:t>
            </a:r>
            <a:r>
              <a:rPr lang="ru-RU" dirty="0" err="1" smtClean="0"/>
              <a:t>Батуровской</a:t>
            </a:r>
            <a:r>
              <a:rPr lang="ru-RU" dirty="0" smtClean="0"/>
              <a:t> средней школы</a:t>
            </a:r>
          </a:p>
          <a:p>
            <a:r>
              <a:rPr lang="ru-RU" dirty="0" smtClean="0"/>
              <a:t> Сочнев Руслан. 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00034" y="0"/>
            <a:ext cx="5072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Защита реферата</a:t>
            </a:r>
            <a:endParaRPr lang="ru-RU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4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2" presetID="4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4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85720" y="1714488"/>
            <a:ext cx="4038600" cy="4525963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Ферма дал систематическую сводку уравнений важнейших кривых. У Декарта этого </a:t>
            </a:r>
            <a:r>
              <a:rPr lang="ru-RU" smtClean="0"/>
              <a:t>нет, но </a:t>
            </a:r>
            <a:r>
              <a:rPr lang="ru-RU" dirty="0" smtClean="0"/>
              <a:t>зато у него шире и глубже очерчены общие идеи.</a:t>
            </a:r>
          </a:p>
          <a:p>
            <a:r>
              <a:rPr lang="ru-RU" dirty="0" smtClean="0"/>
              <a:t>Задача изобразительной геометрии заключается в таком графическом воспроизведении образа заданного объекта,  по которому можно было бы  с  точностью воспроизвести геометрические формы этого объекта.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072198" y="4929198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Луи  Ферма</a:t>
            </a:r>
            <a:endParaRPr lang="ru-RU" b="1" dirty="0"/>
          </a:p>
        </p:txBody>
      </p:sp>
      <p:pic>
        <p:nvPicPr>
          <p:cNvPr id="9" name="Содержимое 8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72066" y="214290"/>
            <a:ext cx="3848107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05400" y="2786034"/>
            <a:ext cx="4038600" cy="4071966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Три имени играют в геометрии  новых веков  решающую роль : величайший  представитель итальянского  Ренессанса Леонардо да Винчи(1452-1519), немецкий художник Дюрер(1471-1528) и  французский архитектор, инженер и математик </a:t>
            </a:r>
            <a:r>
              <a:rPr lang="ru-RU" dirty="0" err="1" smtClean="0"/>
              <a:t>Дезарг</a:t>
            </a:r>
            <a:r>
              <a:rPr lang="ru-RU" dirty="0" smtClean="0"/>
              <a:t> (1593-1662).</a:t>
            </a:r>
          </a:p>
          <a:p>
            <a:r>
              <a:rPr lang="ru-RU" dirty="0" smtClean="0"/>
              <a:t>Таким  образом к  концу </a:t>
            </a:r>
            <a:r>
              <a:rPr lang="en-US" dirty="0" smtClean="0"/>
              <a:t> XVIII</a:t>
            </a:r>
            <a:r>
              <a:rPr lang="ru-RU" dirty="0" smtClean="0"/>
              <a:t>в. Оформились и получили завершённое выражение те течения геометрической мысли, которые возникли в эпоху  Возрождения и  постепенно развивалась в течении шести веков .</a:t>
            </a:r>
          </a:p>
          <a:p>
            <a:endParaRPr lang="ru-RU" dirty="0"/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 rot="21071058">
            <a:off x="360128" y="361298"/>
            <a:ext cx="2077503" cy="206344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1000100" y="2571744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/>
              <a:t>Дезарг</a:t>
            </a:r>
            <a:endParaRPr lang="ru-RU" b="1" dirty="0"/>
          </a:p>
        </p:txBody>
      </p:sp>
      <p:pic>
        <p:nvPicPr>
          <p:cNvPr id="8" name="Рисунок 7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3048000"/>
            <a:ext cx="301942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3714744" y="6215082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Дюрер</a:t>
            </a:r>
            <a:endParaRPr lang="ru-RU" b="1" dirty="0"/>
          </a:p>
        </p:txBody>
      </p:sp>
      <p:pic>
        <p:nvPicPr>
          <p:cNvPr id="10" name="Рисунок 9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 rot="933165">
            <a:off x="6634764" y="36778"/>
            <a:ext cx="2214578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3500430" y="1643050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Леонардо да Винчи</a:t>
            </a:r>
            <a:endParaRPr lang="ru-RU" b="1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500"/>
                            </p:stCondLst>
                            <p:childTnLst>
                              <p:par>
                                <p:cTn id="18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500"/>
                            </p:stCondLst>
                            <p:childTnLst>
                              <p:par>
                                <p:cTn id="2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500"/>
                            </p:stCondLst>
                            <p:childTnLst>
                              <p:par>
                                <p:cTn id="28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500"/>
                            </p:stCondLst>
                            <p:childTnLst>
                              <p:par>
                                <p:cTn id="3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4500"/>
                            </p:stCondLst>
                            <p:childTnLst>
                              <p:par>
                                <p:cTn id="38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  <p:bldP spid="9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Классическая геометрия</a:t>
            </a:r>
            <a:r>
              <a:rPr lang="en-US" dirty="0" smtClean="0"/>
              <a:t> XIX</a:t>
            </a:r>
            <a:r>
              <a:rPr lang="ru-RU" dirty="0" smtClean="0"/>
              <a:t> века.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XIX</a:t>
            </a:r>
            <a:r>
              <a:rPr lang="ru-RU" dirty="0" smtClean="0"/>
              <a:t> век принес с собой новый глубокий переворот  и в содержании геометрии, и в её методах, и в самих взглядов на её сущность.</a:t>
            </a:r>
          </a:p>
          <a:p>
            <a:r>
              <a:rPr lang="ru-RU" dirty="0" smtClean="0"/>
              <a:t>Этот процесс развёртывался в различных направления. Наиболее плодотворный путь был связан с методами изобразительной геометрии.</a:t>
            </a:r>
          </a:p>
          <a:p>
            <a:r>
              <a:rPr lang="ru-RU" dirty="0" smtClean="0"/>
              <a:t>При всём том значение, которое синтетически методы геометрии получили в </a:t>
            </a:r>
            <a:r>
              <a:rPr lang="en-US" dirty="0" smtClean="0"/>
              <a:t>XIX </a:t>
            </a:r>
            <a:r>
              <a:rPr lang="ru-RU" dirty="0" smtClean="0"/>
              <a:t>в. не следует думать, что они вытеснили аналитические приёмы. Наоборот, аналитическая геометрия продолжала широко развиваться в разнообразных направлениях.</a:t>
            </a:r>
          </a:p>
          <a:p>
            <a:r>
              <a:rPr lang="ru-RU" dirty="0" smtClean="0"/>
              <a:t>Во всех областях математики влияние геометрии </a:t>
            </a:r>
            <a:r>
              <a:rPr lang="en-US" dirty="0" smtClean="0"/>
              <a:t>XIX</a:t>
            </a:r>
            <a:r>
              <a:rPr lang="ru-RU" dirty="0" smtClean="0"/>
              <a:t> века, очень сильно.</a:t>
            </a:r>
          </a:p>
          <a:p>
            <a:r>
              <a:rPr lang="ru-RU" dirty="0" smtClean="0"/>
              <a:t>Некоторые математики, утверждали, что </a:t>
            </a:r>
            <a:r>
              <a:rPr lang="ru-RU" dirty="0" err="1" smtClean="0"/>
              <a:t>алгеброизация</a:t>
            </a:r>
            <a:r>
              <a:rPr lang="ru-RU" dirty="0" smtClean="0"/>
              <a:t> геометрии </a:t>
            </a:r>
            <a:r>
              <a:rPr lang="en-US" dirty="0" smtClean="0"/>
              <a:t>XVIII </a:t>
            </a:r>
            <a:r>
              <a:rPr lang="ru-RU" dirty="0" smtClean="0"/>
              <a:t>в. сменилась в </a:t>
            </a:r>
            <a:r>
              <a:rPr lang="en-US" dirty="0" smtClean="0"/>
              <a:t>XIX</a:t>
            </a:r>
            <a:r>
              <a:rPr lang="ru-RU" dirty="0" smtClean="0"/>
              <a:t> веке геометризацией алгебры. Аналитическая геометрия играла доминирующую роль в периоде от  Декарта до Монжа. 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0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Неевклидова геометрия.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0" y="1785926"/>
            <a:ext cx="4038600" cy="4525963"/>
          </a:xfrm>
        </p:spPr>
        <p:txBody>
          <a:bodyPr>
            <a:normAutofit/>
          </a:bodyPr>
          <a:lstStyle/>
          <a:p>
            <a:r>
              <a:rPr lang="ru-RU" dirty="0" smtClean="0"/>
              <a:t>Неевклидова геометрия в России носит имя Лобачевского, который впервые опубликовал работу  с её изложением.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214422"/>
            <a:ext cx="3857652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85786" y="6286520"/>
            <a:ext cx="2928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Н.И. Лобачевский</a:t>
            </a:r>
            <a:endParaRPr lang="ru-RU" b="1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" presetClass="entr" presetSubtype="1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8" presetClass="emph" presetSubtype="0" fill="hold" grpId="1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4" grpId="1" build="p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Одной из предпосылок геометрических  открытий Н. И. Лобачевского(1792-1856) был как раз его материалистический подход к проблеме. Лобачевский был твёрдо уверен в объективном и не зависящем от человека сознании существования материального мира и в возможности его познания.</a:t>
            </a:r>
          </a:p>
          <a:p>
            <a:r>
              <a:rPr lang="ru-RU" dirty="0" smtClean="0"/>
              <a:t>Тем самым Лобачевский отвергал идею об априорном характере геометрических понятий.</a:t>
            </a:r>
          </a:p>
          <a:p>
            <a:r>
              <a:rPr lang="ru-RU" dirty="0" smtClean="0"/>
              <a:t>Высоко оценил «Геометрические исследования» Гаусс, который </a:t>
            </a:r>
            <a:r>
              <a:rPr lang="ru-RU" dirty="0" smtClean="0"/>
              <a:t>привёл </a:t>
            </a:r>
            <a:r>
              <a:rPr lang="ru-RU" dirty="0" smtClean="0"/>
              <a:t>Лобачевского в (1842) в члены-корреспонденты </a:t>
            </a:r>
            <a:r>
              <a:rPr lang="ru-RU" dirty="0" err="1" smtClean="0"/>
              <a:t>Гетингенского</a:t>
            </a:r>
            <a:r>
              <a:rPr lang="ru-RU" dirty="0" smtClean="0"/>
              <a:t> учёного общества, бывшего по существу Академией наук ганноверского королевства.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Геометрия</a:t>
            </a:r>
            <a:r>
              <a:rPr lang="en-US" dirty="0" smtClean="0"/>
              <a:t> XX </a:t>
            </a:r>
            <a:r>
              <a:rPr lang="ru-RU" dirty="0" smtClean="0"/>
              <a:t>века.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Истёкшие годы первой четверти</a:t>
            </a:r>
            <a:r>
              <a:rPr lang="en-US" dirty="0" smtClean="0"/>
              <a:t> XX</a:t>
            </a:r>
            <a:r>
              <a:rPr lang="ru-RU" dirty="0" smtClean="0"/>
              <a:t> в. не только подводили итоги всему этому обширному циклу идей, но дали новое их развитее, новые применения, которое довели их до расцвета. Прежде всего </a:t>
            </a:r>
            <a:r>
              <a:rPr lang="en-US" dirty="0" smtClean="0"/>
              <a:t>XX</a:t>
            </a:r>
            <a:r>
              <a:rPr lang="ru-RU" dirty="0" smtClean="0"/>
              <a:t> век принёс новую ветвь геометрии.</a:t>
            </a:r>
          </a:p>
          <a:p>
            <a:r>
              <a:rPr lang="ru-RU" dirty="0" smtClean="0"/>
              <a:t>К началу </a:t>
            </a:r>
            <a:r>
              <a:rPr lang="en-US" dirty="0" smtClean="0"/>
              <a:t>XX</a:t>
            </a:r>
            <a:r>
              <a:rPr lang="ru-RU" dirty="0" smtClean="0"/>
              <a:t> века относится зарождение векторно-моторного метода в начертательной геометрии, </a:t>
            </a:r>
            <a:r>
              <a:rPr lang="ru-RU" dirty="0" smtClean="0"/>
              <a:t>применяющегося </a:t>
            </a:r>
            <a:r>
              <a:rPr lang="ru-RU" dirty="0" smtClean="0"/>
              <a:t>в машиностроении и строительной механике. </a:t>
            </a:r>
            <a:endParaRPr lang="ru-RU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Заключение.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Неевклидова геометрия сыграла огромную роль во всей современной математике.</a:t>
            </a:r>
          </a:p>
          <a:p>
            <a:r>
              <a:rPr lang="ru-RU" dirty="0" smtClean="0"/>
              <a:t>Предложение Лобачевского, что реальные геометрические отношения зависят от физической структуры материи, нашло подтверждение не только в космосе.</a:t>
            </a:r>
          </a:p>
          <a:p>
            <a:r>
              <a:rPr lang="ru-RU" dirty="0" smtClean="0"/>
              <a:t>Геометрия не только даёт представление о фигурах, их свойствах, взаимном расположении, но и учит  рассуждать, ставить вопросы,  анализировать, то есть логически мыслить.</a:t>
            </a:r>
            <a:endParaRPr lang="ru-RU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800"/>
                            </p:stCondLst>
                            <p:childTnLst>
                              <p:par>
                                <p:cTn id="16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700"/>
                            </p:stCondLst>
                            <p:childTnLst>
                              <p:par>
                                <p:cTn id="22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Автор реферата</a:t>
            </a:r>
            <a:endParaRPr lang="ru-RU" dirty="0"/>
          </a:p>
        </p:txBody>
      </p:sp>
      <p:pic>
        <p:nvPicPr>
          <p:cNvPr id="1026" name="Picture 2" descr="C:\Documents and Settings\ученик\Рабочий стол\фото\школа\классе\100_475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435526"/>
            <a:ext cx="3211399" cy="442247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357686" y="2571744"/>
            <a:ext cx="44291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Ученик 9 класса</a:t>
            </a:r>
          </a:p>
          <a:p>
            <a:r>
              <a:rPr lang="ru-RU" b="1" i="1" dirty="0" smtClean="0"/>
              <a:t> </a:t>
            </a:r>
            <a:r>
              <a:rPr lang="ru-RU" b="1" i="1" dirty="0" err="1" smtClean="0"/>
              <a:t>Батуровской</a:t>
            </a:r>
            <a:r>
              <a:rPr lang="ru-RU" b="1" i="1" dirty="0" smtClean="0"/>
              <a:t> средней  школы</a:t>
            </a:r>
          </a:p>
          <a:p>
            <a:r>
              <a:rPr lang="ru-RU" b="1" i="1" dirty="0" smtClean="0"/>
              <a:t> СОЧНЕВ РУСЛАН </a:t>
            </a:r>
            <a:endParaRPr lang="ru-RU" b="1" i="1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Содержание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Введение.</a:t>
            </a:r>
          </a:p>
          <a:p>
            <a:pPr marL="582930" indent="-514350">
              <a:buAutoNum type="arabicPeriod"/>
            </a:pPr>
            <a:r>
              <a:rPr lang="ru-RU" dirty="0" smtClean="0"/>
              <a:t>Геометрия на Востоке.</a:t>
            </a:r>
          </a:p>
          <a:p>
            <a:pPr marL="582930" indent="-514350">
              <a:buAutoNum type="arabicPeriod"/>
            </a:pPr>
            <a:r>
              <a:rPr lang="ru-RU" dirty="0" smtClean="0"/>
              <a:t>Греческая геометрия.</a:t>
            </a:r>
          </a:p>
          <a:p>
            <a:pPr marL="582930" indent="-514350">
              <a:buAutoNum type="arabicPeriod"/>
            </a:pPr>
            <a:r>
              <a:rPr lang="ru-RU" dirty="0" smtClean="0"/>
              <a:t>Геометрия новых веков.</a:t>
            </a:r>
          </a:p>
          <a:p>
            <a:pPr marL="582930" indent="-514350">
              <a:buAutoNum type="arabicPeriod"/>
            </a:pPr>
            <a:r>
              <a:rPr lang="ru-RU" dirty="0" smtClean="0"/>
              <a:t>Классическая геометрия </a:t>
            </a:r>
            <a:r>
              <a:rPr lang="en-US" dirty="0" smtClean="0"/>
              <a:t>XIX </a:t>
            </a:r>
            <a:r>
              <a:rPr lang="ru-RU" dirty="0" smtClean="0"/>
              <a:t> века.</a:t>
            </a:r>
          </a:p>
          <a:p>
            <a:pPr marL="582930" indent="-514350">
              <a:buAutoNum type="arabicPeriod"/>
            </a:pPr>
            <a:r>
              <a:rPr lang="ru-RU" dirty="0" smtClean="0"/>
              <a:t>Неевклидова геометрия.</a:t>
            </a:r>
          </a:p>
          <a:p>
            <a:pPr marL="582930" indent="-514350">
              <a:buAutoNum type="arabicPeriod"/>
            </a:pPr>
            <a:r>
              <a:rPr lang="ru-RU" dirty="0" smtClean="0"/>
              <a:t>Геометрия </a:t>
            </a:r>
            <a:r>
              <a:rPr lang="en-US" dirty="0" smtClean="0"/>
              <a:t>XX </a:t>
            </a:r>
            <a:r>
              <a:rPr lang="ru-RU" dirty="0" smtClean="0"/>
              <a:t>века.</a:t>
            </a:r>
          </a:p>
          <a:p>
            <a:pPr marL="582930" indent="-514350">
              <a:buNone/>
            </a:pPr>
            <a:r>
              <a:rPr lang="ru-RU" dirty="0" smtClean="0"/>
              <a:t>Заключение.</a:t>
            </a:r>
            <a:endParaRPr lang="ru-RU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4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6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Введение.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Геометрия возникла очень давно, это одна из самых древних наук. Геометрия- наука о пространстве, точнее- наука о формах и размерах. Развитие геометрии принесло с собой глубоко идущую эволюцию.</a:t>
            </a:r>
          </a:p>
          <a:p>
            <a:r>
              <a:rPr lang="ru-RU" dirty="0" smtClean="0"/>
              <a:t>Важную роль играли и эстетические потребности людей: желание украсить свои жилища и одежду. За несколько столетий до нашей эры в Вавилоне, Китае, Египте и Греции уже существовали начальные геометрические знания.</a:t>
            </a:r>
            <a:endParaRPr lang="ru-RU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3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Геометрия на Востоке.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endParaRPr lang="ru-RU" dirty="0" smtClean="0"/>
          </a:p>
          <a:p>
            <a:r>
              <a:rPr lang="ru-RU" dirty="0" smtClean="0"/>
              <a:t>Родиной геометрии считают Вавилон и Египет.</a:t>
            </a:r>
          </a:p>
          <a:p>
            <a:r>
              <a:rPr lang="ru-RU" dirty="0" smtClean="0"/>
              <a:t>Однако точных сведений о  познаниях египтян в области геометрии мы не имеем.Единственным первоисточником, дошедшим до нас, является папирус, написанный при фараоне </a:t>
            </a:r>
            <a:r>
              <a:rPr lang="ru-RU" dirty="0" err="1" smtClean="0"/>
              <a:t>Рауее</a:t>
            </a:r>
            <a:r>
              <a:rPr lang="ru-RU" dirty="0" smtClean="0"/>
              <a:t>, учёным писарем </a:t>
            </a:r>
            <a:r>
              <a:rPr lang="ru-RU" dirty="0" err="1" smtClean="0"/>
              <a:t>Ахмесом</a:t>
            </a:r>
            <a:r>
              <a:rPr lang="ru-RU" dirty="0" smtClean="0"/>
              <a:t>.</a:t>
            </a:r>
          </a:p>
          <a:p>
            <a:r>
              <a:rPr lang="ru-RU" dirty="0" smtClean="0"/>
              <a:t>Трудно сказать вполне точно, что из сведений египтяне открыли сами и что они заимствовали от жителей Вавилона.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86314" y="1214422"/>
            <a:ext cx="3029901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4786314" y="6143644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/>
              <a:t>Ахмес</a:t>
            </a:r>
            <a:endParaRPr lang="ru-RU" b="1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Греческая геометрия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pPr algn="just"/>
            <a:r>
              <a:rPr lang="ru-RU" b="1" dirty="0" smtClean="0"/>
              <a:t>Геометрия в Греции появилась  к концу  пятого в. до н. э. и связывают её  с именем Фалеса Милетского (639-548), вся научная деятельность которого изображается греками в полу мифическом свете , так что восстановить её невозможно.</a:t>
            </a:r>
          </a:p>
          <a:p>
            <a:pPr algn="just"/>
            <a:r>
              <a:rPr lang="ru-RU" b="1" dirty="0" smtClean="0"/>
              <a:t>После возвращения на родину Фалес поселился в Мелете, посвятив себя занятиями наукой. Фалесу приписывают открытие ряда основных геометрических теорем (например теорему о равенстве углов при основании равнобедренного треугольника, равенства вертикальных  углов).</a:t>
            </a:r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86446" y="1500174"/>
            <a:ext cx="2770188" cy="267574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6000760" y="4429132"/>
            <a:ext cx="2053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Фалес  Милетский</a:t>
            </a:r>
            <a:endParaRPr lang="ru-RU" b="1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Аристотель ввёл для измерения новый термин-геодезия, который был позже переименован в термин «метрическая геометрия».</a:t>
            </a:r>
          </a:p>
          <a:p>
            <a:endParaRPr lang="ru-RU" dirty="0"/>
          </a:p>
        </p:txBody>
      </p:sp>
      <p:pic>
        <p:nvPicPr>
          <p:cNvPr id="6" name="Содержимое 5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643570" y="214290"/>
            <a:ext cx="3143272" cy="392908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6286512" y="4786322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Аристотель</a:t>
            </a:r>
            <a:endParaRPr lang="ru-RU" b="1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Евклид жил в Александрии в эпоху, когда там образовался наиболее крупный центр греческой научной мысли. Равенство фигур у Евклида означает, что они могут быть совмещены движением.</a:t>
            </a:r>
          </a:p>
          <a:p>
            <a:endParaRPr lang="ru-RU" dirty="0"/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214942" y="214290"/>
            <a:ext cx="3071834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072198" y="3929066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Евклид</a:t>
            </a:r>
            <a:endParaRPr lang="ru-RU" b="1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3321838" cy="3373011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 flipH="1">
            <a:off x="642909" y="1857364"/>
            <a:ext cx="2643206" cy="285752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6" name="Прямоугольник 5"/>
          <p:cNvSpPr/>
          <p:nvPr/>
        </p:nvSpPr>
        <p:spPr>
          <a:xfrm>
            <a:off x="4286248" y="1643050"/>
            <a:ext cx="4572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Архимед жил в эпоху третьего в.до н. э. Старость его протекала в годы, когда началась борьба Эллады за существования. Легенды связывают всю защиту Сиракуз с именем Архимеда, который изобретал метательные орудия.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14414" y="5786454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Архимед</a:t>
            </a:r>
            <a:endParaRPr lang="ru-RU" b="1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Геометрия новых веков.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1225689"/>
            <a:ext cx="4572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 smtClean="0"/>
              <a:t>Посредниками между  эллинской и новой европейской наукой явились арабы. Когда несколько улёгся яркий религиозный фанатизм, стала развёртываться арабская наука, в которой математика играла очень важную роль.</a:t>
            </a:r>
          </a:p>
          <a:p>
            <a:pPr algn="just"/>
            <a:r>
              <a:rPr lang="ru-RU" dirty="0" smtClean="0"/>
              <a:t>В эпоху  возрождения зародилась и  так  называемая изобразительная геометрия. Основным препятствием для дальнейшего развития геометрии  было отсутствие общих методов геометрического исследования. В </a:t>
            </a:r>
            <a:r>
              <a:rPr lang="en-US" dirty="0" smtClean="0"/>
              <a:t>XVII</a:t>
            </a:r>
            <a:r>
              <a:rPr lang="ru-RU" dirty="0" smtClean="0"/>
              <a:t> в. два гениальных французских математика, Ферма и Декарт, почти одновременно выдвигают идеи, приведшие к новому и очень широкому расцвету геометрической мысли. Установленный ими метод, ныне широко известный под названием аналитической геометрии, всё-таки остаётся вполне своеобразным.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72198" y="5786454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Рене  Декарт</a:t>
            </a:r>
            <a:endParaRPr lang="ru-RU" b="1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0" y="1285860"/>
            <a:ext cx="5000628" cy="557214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" name="Содержимое 9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929322" y="1785926"/>
            <a:ext cx="2527327" cy="3128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458</TotalTime>
  <Words>932</Words>
  <Application>Microsoft Office PowerPoint</Application>
  <PresentationFormat>Экран (4:3)</PresentationFormat>
  <Paragraphs>68</Paragraphs>
  <Slides>17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Метро</vt:lpstr>
      <vt:lpstr>История геометрии</vt:lpstr>
      <vt:lpstr>Содержание </vt:lpstr>
      <vt:lpstr>Введение.</vt:lpstr>
      <vt:lpstr>Геометрия на Востоке.</vt:lpstr>
      <vt:lpstr>Греческая геометрия.</vt:lpstr>
      <vt:lpstr>Слайд 6</vt:lpstr>
      <vt:lpstr>Слайд 7</vt:lpstr>
      <vt:lpstr>Слайд 8</vt:lpstr>
      <vt:lpstr>Геометрия новых веков.</vt:lpstr>
      <vt:lpstr>Слайд 10</vt:lpstr>
      <vt:lpstr>Слайд 11</vt:lpstr>
      <vt:lpstr>Классическая геометрия XIX века. </vt:lpstr>
      <vt:lpstr>Неевклидова геометрия.</vt:lpstr>
      <vt:lpstr>Слайд 14</vt:lpstr>
      <vt:lpstr>Геометрия XX века.</vt:lpstr>
      <vt:lpstr>Заключение.</vt:lpstr>
      <vt:lpstr>Автор реферата</vt:lpstr>
    </vt:vector>
  </TitlesOfParts>
  <Company>11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геометрии</dc:title>
  <dc:creator>ученик</dc:creator>
  <cp:lastModifiedBy>ШКОЛА-007</cp:lastModifiedBy>
  <cp:revision>48</cp:revision>
  <dcterms:created xsi:type="dcterms:W3CDTF">2009-05-06T07:05:30Z</dcterms:created>
  <dcterms:modified xsi:type="dcterms:W3CDTF">2009-06-15T04:02:54Z</dcterms:modified>
</cp:coreProperties>
</file>