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4" r:id="rId5"/>
    <p:sldId id="258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СЕРГЕЙ\Рабочий стол\для работы\Foni\Fon\Fon\bv100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4310"/>
            <a:ext cx="9144000" cy="687231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ГЛАВНЫЕ ЧЛЕНЫ ПРЕДЛОЖЕНИЯ</a:t>
            </a:r>
            <a:endParaRPr lang="ru-RU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СЕРГЕЙ\Рабочий стол\для работы\Foni\Fon\Fon\bv100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4310"/>
            <a:ext cx="9144000" cy="687231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ПОДЛЕЖАЩЕЕ</a:t>
            </a:r>
            <a:b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endParaRPr lang="ru-RU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15" name="Подзаголовок 14"/>
          <p:cNvSpPr>
            <a:spLocks noGrp="1"/>
          </p:cNvSpPr>
          <p:nvPr>
            <p:ph type="subTitle" idx="1"/>
          </p:nvPr>
        </p:nvSpPr>
        <p:spPr>
          <a:xfrm>
            <a:off x="1857356" y="2143116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0" y="1142984"/>
            <a:ext cx="91440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48056" marR="0" lvl="0" indent="-384048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1) </a:t>
            </a:r>
            <a: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Колокольчик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однозвучно утомительно гремит.</a:t>
            </a:r>
          </a:p>
          <a:p>
            <a:pPr marL="448056" marR="0" lvl="0" indent="-384048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2) Встает </a:t>
            </a:r>
            <a: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заря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во мгле холодной.</a:t>
            </a:r>
          </a:p>
          <a:p>
            <a:pPr marL="448056" marR="0" lvl="0" indent="-384048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3) </a:t>
            </a:r>
            <a: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Она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заботилась нежно о своих родителях.</a:t>
            </a:r>
          </a:p>
          <a:p>
            <a:pPr marL="448056" marR="0" lvl="0" indent="-384048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4) И </a:t>
            </a:r>
            <a: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никто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 начала мира не видал такого пира.</a:t>
            </a:r>
          </a:p>
          <a:p>
            <a:pPr marL="448056" marR="0" lvl="0" indent="-384048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5) </a:t>
            </a:r>
            <a: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Уважать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старших – долг каждого человека.</a:t>
            </a:r>
          </a:p>
          <a:p>
            <a:pPr marL="448056" marR="0" lvl="0" indent="-384048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6) </a:t>
            </a:r>
            <a: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Слезливый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слезами обольется, </a:t>
            </a:r>
            <a: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смешливый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со смеху надорвётся.</a:t>
            </a:r>
          </a:p>
          <a:p>
            <a:pPr marL="448056" marR="0" lvl="0" indent="-384048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7) </a:t>
            </a:r>
            <a: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Двести двадцать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делится на двадцать без остатка.</a:t>
            </a:r>
          </a:p>
          <a:p>
            <a:pPr marL="448056" marR="0" lvl="0" indent="-384048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8) </a:t>
            </a:r>
            <a: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Вышедший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протянул мне письмо.</a:t>
            </a:r>
          </a:p>
          <a:p>
            <a:pPr marL="448056" marR="0" lvl="0" indent="-384048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9) </a:t>
            </a:r>
            <a: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Ряд домов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стоял в конце деревни.</a:t>
            </a:r>
          </a:p>
          <a:p>
            <a:pPr marL="448056" marR="0" lvl="0" indent="-384048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10)Все </a:t>
            </a:r>
            <a: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три всадника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ехали молча.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СЕРГЕЙ\Рабочий стол\для работы\Foni\Fon\Fon\bv100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4310"/>
            <a:ext cx="9144000" cy="6872310"/>
          </a:xfrm>
          <a:prstGeom prst="rect">
            <a:avLst/>
          </a:prstGeom>
          <a:noFill/>
        </p:spPr>
      </p:pic>
      <p:graphicFrame>
        <p:nvGraphicFramePr>
          <p:cNvPr id="7" name="Group 62"/>
          <p:cNvGraphicFramePr>
            <a:graphicFrameLocks/>
          </p:cNvGraphicFramePr>
          <p:nvPr/>
        </p:nvGraphicFramePr>
        <p:xfrm>
          <a:off x="214282" y="142852"/>
          <a:ext cx="8497888" cy="6190299"/>
        </p:xfrm>
        <a:graphic>
          <a:graphicData uri="http://schemas.openxmlformats.org/drawingml/2006/table">
            <a:tbl>
              <a:tblPr/>
              <a:tblGrid>
                <a:gridCol w="4222750"/>
                <a:gridCol w="4275138"/>
              </a:tblGrid>
              <a:tr h="5746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man Old Style" pitchFamily="18" charset="0"/>
                        </a:rPr>
                        <a:t>Способы выражения подлежащего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Наша </a:t>
                      </a:r>
                      <a:r>
                        <a:rPr kumimoji="0" lang="ru-RU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гимназия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расположена в микрорайоне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Существительное в именительном падеже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Каждый день </a:t>
                      </a:r>
                      <a:r>
                        <a:rPr kumimoji="0" lang="ru-RU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мы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с радостным настроением  бежим на уроки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Личное местоимение в именительном падеже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5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Два друга 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всегда идут на занятия  вместе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Сочетание «числительное + существительное »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Рядом с гимназией расположился спортивный </a:t>
                      </a:r>
                      <a:r>
                        <a:rPr kumimoji="0" lang="ru-RU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комплекс «Сокол»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Устойчивые, неделимые словосочетания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Один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посмотрел и  не заметил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Числительное в значении существительного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Учиться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– всегда пригодиться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Неопределённая  форма глагола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СЕРГЕЙ\Рабочий стол\для работы\Foni\Fon\Fon\bv100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4310"/>
            <a:ext cx="9144000" cy="6872310"/>
          </a:xfrm>
          <a:prstGeom prst="rect">
            <a:avLst/>
          </a:prstGeom>
          <a:noFill/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14282" y="785794"/>
            <a:ext cx="86407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000" b="1" dirty="0">
                <a:solidFill>
                  <a:srgbClr val="002060"/>
                </a:solidFill>
              </a:rPr>
              <a:t>1. Подлежащее-главный член предложения, который вместе со сказуемым  составляет грамматическую основу предложения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79388" y="1857364"/>
            <a:ext cx="89646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000" b="1" dirty="0">
                <a:solidFill>
                  <a:srgbClr val="002060"/>
                </a:solidFill>
              </a:rPr>
              <a:t>2. Подлежащее - часть речи, которая  отвечает  на вопросы:  Кто? Что?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42844" y="2643182"/>
            <a:ext cx="8534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000" b="1" dirty="0">
                <a:solidFill>
                  <a:srgbClr val="002060"/>
                </a:solidFill>
              </a:rPr>
              <a:t>3. Подлежащее-главный член предложения, который вместе со сказуемым  составляет грамматическую основу предложения, отвечает на  вопросы:  Кто? Что? Выражено именем существительным.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42844" y="4286256"/>
            <a:ext cx="871378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000" dirty="0">
                <a:solidFill>
                  <a:srgbClr val="002060"/>
                </a:solidFill>
              </a:rPr>
              <a:t>4. </a:t>
            </a:r>
            <a:r>
              <a:rPr lang="ru-RU" sz="2000" b="1" dirty="0">
                <a:solidFill>
                  <a:srgbClr val="002060"/>
                </a:solidFill>
              </a:rPr>
              <a:t>Подлежащее-главный член предложения, который вместе со сказуемым  составляет грамматическую основу предложения, отвечает на  вопросы:  Кто? Что? Может быть выражено  существительным, местоимением,  инфинитивом, неделимым словосочетание,  сочетанием числительного и существительного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СЕРГЕЙ\Рабочий стол\для работы\Foni\Fon\Fon\bv100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4310"/>
            <a:ext cx="9144000" cy="687231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1"/>
            <a:ext cx="6929486" cy="121444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Сказуемое</a:t>
            </a:r>
            <a:b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endParaRPr lang="ru-RU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1142984"/>
            <a:ext cx="9144000" cy="3886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48056" marR="0" lvl="0" indent="-384048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Реки </a:t>
            </a:r>
            <a:r>
              <a:rPr kumimoji="0" lang="ru-RU" sz="2800" b="1" i="0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Bookman Old Style" pitchFamily="18" charset="0"/>
              </a:rPr>
              <a:t>рвут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себе ледяные оковы.</a:t>
            </a:r>
          </a:p>
          <a:p>
            <a:pPr marL="448056" marR="0" lvl="0" indent="-384048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</a:rPr>
              <a:t>Пусть</a:t>
            </a:r>
            <a:r>
              <a:rPr kumimoji="0" lang="ru-RU" sz="28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дом </a:t>
            </a:r>
            <a:r>
              <a:rPr kumimoji="0" lang="ru-RU" sz="28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</a:rPr>
              <a:t>врывается</a:t>
            </a:r>
            <a:r>
              <a:rPr kumimoji="0" lang="ru-RU" sz="28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гроза!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Вечером мы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</a:rPr>
              <a:t>будем заливать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каток.</a:t>
            </a:r>
          </a:p>
          <a:p>
            <a:pPr marL="448056" marR="0" lvl="0" indent="-384048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4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Облако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</a:rPr>
              <a:t>представлялось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косматым медведем.</a:t>
            </a:r>
          </a:p>
          <a:p>
            <a:pPr marL="448056" marR="0" lvl="0" indent="-384048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Я </a:t>
            </a:r>
            <a:r>
              <a:rPr kumimoji="0" lang="ru-RU" sz="28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</a:rPr>
              <a:t>уехал бы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сегодня .</a:t>
            </a:r>
          </a:p>
          <a:p>
            <a:pPr marL="448056" marR="0" lvl="0" indent="-384048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6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И у меня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</a:rPr>
              <a:t>есть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своя заветная мечта.</a:t>
            </a:r>
          </a:p>
          <a:p>
            <a:pPr marL="448056" marR="0" lvl="0" indent="-384048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7. Время – главный мой 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герой</a:t>
            </a:r>
          </a:p>
          <a:p>
            <a:pPr marL="448056" marR="0" lvl="0" indent="-384048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8. Его голос 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глухой</a:t>
            </a:r>
          </a:p>
          <a:p>
            <a:pPr marL="448056" marR="0" lvl="0" indent="-384048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ru-RU" sz="2800" b="1" dirty="0" smtClean="0">
                <a:solidFill>
                  <a:srgbClr val="002060"/>
                </a:solidFill>
              </a:rPr>
              <a:t>9. Охранять природу – 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охранять</a:t>
            </a:r>
            <a:r>
              <a:rPr lang="ru-RU" sz="2800" b="1" dirty="0" smtClean="0">
                <a:solidFill>
                  <a:srgbClr val="002060"/>
                </a:solidFill>
              </a:rPr>
              <a:t> Родину.</a:t>
            </a:r>
          </a:p>
          <a:p>
            <a:pPr marL="448056" marR="0" lvl="0" indent="-384048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СЕРГЕЙ\Рабочий стол\для работы\Foni\Fon\Fon\bv1000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graphicFrame>
        <p:nvGraphicFramePr>
          <p:cNvPr id="6" name="Group 60"/>
          <p:cNvGraphicFramePr>
            <a:graphicFrameLocks noGrp="1"/>
          </p:cNvGraphicFramePr>
          <p:nvPr/>
        </p:nvGraphicFramePr>
        <p:xfrm>
          <a:off x="250825" y="142852"/>
          <a:ext cx="8750331" cy="6346173"/>
        </p:xfrm>
        <a:graphic>
          <a:graphicData uri="http://schemas.openxmlformats.org/drawingml/2006/table">
            <a:tbl>
              <a:tblPr/>
              <a:tblGrid>
                <a:gridCol w="208280"/>
                <a:gridCol w="3966736"/>
                <a:gridCol w="4575315"/>
              </a:tblGrid>
              <a:tr h="62272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Bookman Old Style" pitchFamily="18" charset="0"/>
                        </a:rPr>
                        <a:t>Способы выражения сказуемого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Bookman Old Style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7821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Сказуемое выражено глаголом ( в форме любого времени)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Наступила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поздняя осень. Весело играет оркестр.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9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Краткое прилагательное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Лес 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пуст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и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гол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9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Существительным в именительном падеже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Ижевск – это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столица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Удмуртии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61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Числительным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Дважды два -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четыре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316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Неопределённой формой глагола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Сады сажать – жизнь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радовать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СЕРГЕЙ\Рабочий стол\для работы\Foni\Fon\Fon\bv1000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57174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latin typeface="Bookman Old Style" pitchFamily="18" charset="0"/>
              </a:rPr>
              <a:t/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/>
            </a:r>
            <a:br>
              <a:rPr lang="ru-RU" b="1" dirty="0" smtClean="0">
                <a:latin typeface="Bookman Old Style" pitchFamily="18" charset="0"/>
              </a:rPr>
            </a:br>
            <a:endParaRPr lang="ru-RU" b="1" dirty="0">
              <a:latin typeface="Bookman Old Style" pitchFamily="18" charset="0"/>
            </a:endParaRP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285720" y="857232"/>
            <a:ext cx="864399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2800" b="1" dirty="0">
                <a:solidFill>
                  <a:srgbClr val="002060"/>
                </a:solidFill>
              </a:rPr>
              <a:t>1. Сказуемое – это главный член предложения, который вместе с подлежащим  образует грамматическую основу предложения</a:t>
            </a:r>
          </a:p>
          <a:p>
            <a:pPr marL="342900" indent="-342900">
              <a:spcBef>
                <a:spcPct val="50000"/>
              </a:spcBef>
            </a:pP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357158" y="2428868"/>
            <a:ext cx="8208963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2800" b="1" dirty="0">
                <a:solidFill>
                  <a:srgbClr val="002060"/>
                </a:solidFill>
              </a:rPr>
              <a:t>2. Сказуемое – это часть речи , отвечающая на вопросы что делает? Что сделает?</a:t>
            </a:r>
          </a:p>
          <a:p>
            <a:pPr marL="342900" indent="-342900">
              <a:spcBef>
                <a:spcPct val="50000"/>
              </a:spcBef>
            </a:pP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285720" y="3643314"/>
            <a:ext cx="7559675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ru-RU" sz="2800" b="1" dirty="0">
                <a:solidFill>
                  <a:srgbClr val="00206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3. Сказуемое –это главный член предложения, который вместе с подлежащим образует грамматическую основу  предложения и отвечает на вопросы: Что делает предмет? Что такое предмет? Каков предмет?</a:t>
            </a:r>
          </a:p>
          <a:p>
            <a:pPr marL="342900" indent="-342900">
              <a:spcBef>
                <a:spcPct val="50000"/>
              </a:spcBef>
            </a:pPr>
            <a:endParaRPr lang="ru-RU" sz="2800" b="1" dirty="0">
              <a:solidFill>
                <a:srgbClr val="00206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СЕРГЕЙ\Рабочий стол\для работы\Foni\Fon\Fon\bv1000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57174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Работа с учебником</a:t>
            </a:r>
            <a:r>
              <a:rPr lang="ru-RU" b="1" dirty="0" smtClean="0">
                <a:latin typeface="Bookman Old Style" pitchFamily="18" charset="0"/>
              </a:rPr>
              <a:t/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/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>упр. 106 (устно)</a:t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>упр. 108 ( п.)</a:t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>Д.З. – упр.110</a:t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/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/>
            </a:r>
            <a:br>
              <a:rPr lang="ru-RU" b="1" dirty="0" smtClean="0">
                <a:latin typeface="Bookman Old Style" pitchFamily="18" charset="0"/>
              </a:rPr>
            </a:br>
            <a:endParaRPr lang="ru-RU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442</Words>
  <PresentationFormat>Экран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ГЛАВНЫЕ ЧЛЕНЫ ПРЕДЛОЖЕНИЯ</vt:lpstr>
      <vt:lpstr>ПОДЛЕЖАЩЕЕ  </vt:lpstr>
      <vt:lpstr>Слайд 3</vt:lpstr>
      <vt:lpstr>Слайд 4</vt:lpstr>
      <vt:lpstr>Сказуемое </vt:lpstr>
      <vt:lpstr>Слайд 6</vt:lpstr>
      <vt:lpstr>  </vt:lpstr>
      <vt:lpstr>Работа с учебником  упр. 106 (устно) упр. 108 ( п.) Д.З. – упр.110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ГЛАВНЫЕ ЧЛЕНЫ ПРЕДЛОЖЕНИЯ</dc:title>
  <cp:lastModifiedBy>СЕРГЕЙ</cp:lastModifiedBy>
  <cp:revision>6</cp:revision>
  <dcterms:modified xsi:type="dcterms:W3CDTF">2010-10-07T11:04:35Z</dcterms:modified>
</cp:coreProperties>
</file>